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9" r:id="rId1"/>
  </p:sldMasterIdLst>
  <p:notesMasterIdLst>
    <p:notesMasterId r:id="rId19"/>
  </p:notesMasterIdLst>
  <p:sldIdLst>
    <p:sldId id="256" r:id="rId2"/>
    <p:sldId id="258" r:id="rId3"/>
    <p:sldId id="308" r:id="rId4"/>
    <p:sldId id="259" r:id="rId5"/>
    <p:sldId id="260" r:id="rId6"/>
    <p:sldId id="310" r:id="rId7"/>
    <p:sldId id="311" r:id="rId8"/>
    <p:sldId id="298" r:id="rId9"/>
    <p:sldId id="299" r:id="rId10"/>
    <p:sldId id="301" r:id="rId11"/>
    <p:sldId id="303" r:id="rId12"/>
    <p:sldId id="307" r:id="rId13"/>
    <p:sldId id="279" r:id="rId14"/>
    <p:sldId id="304" r:id="rId15"/>
    <p:sldId id="305" r:id="rId16"/>
    <p:sldId id="306" r:id="rId17"/>
    <p:sldId id="281" r:id="rId18"/>
  </p:sldIdLst>
  <p:sldSz cx="9144000" cy="5143500" type="screen16x9"/>
  <p:notesSz cx="6858000" cy="9144000"/>
  <p:embeddedFontLst>
    <p:embeddedFont>
      <p:font typeface="Catamaran Thin" panose="020B0604020202020204" charset="0"/>
      <p:regular r:id="rId20"/>
      <p:bold r:id="rId21"/>
    </p:embeddedFont>
    <p:embeddedFont>
      <p:font typeface="Livvic SemiBold" panose="020B0604020202020204" charset="0"/>
      <p:bold r:id="rId22"/>
      <p:boldItalic r:id="rId23"/>
    </p:embeddedFont>
    <p:embeddedFont>
      <p:font typeface="Livvic" panose="020B0604020202020204" charset="0"/>
      <p:regular r:id="rId24"/>
      <p:bold r:id="rId25"/>
      <p:italic r:id="rId26"/>
      <p:boldItalic r:id="rId27"/>
    </p:embeddedFont>
    <p:embeddedFont>
      <p:font typeface="Azo Sans" panose="020B060402020202020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Catamaran" panose="020B0604020202020204" charset="0"/>
      <p:regular r:id="rId40"/>
      <p:bold r:id="rId41"/>
    </p:embeddedFont>
    <p:embeddedFont>
      <p:font typeface="Livvic Light" panose="020B0604020202020204" charset="0"/>
      <p:regular r:id="rId42"/>
      <p:italic r:id="rId43"/>
    </p:embeddedFont>
    <p:embeddedFont>
      <p:font typeface="Livvic Black" panose="020B0604020202020204" charset="0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A487"/>
    <a:srgbClr val="D636AC"/>
    <a:srgbClr val="DA9BE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1BC10B-C9C3-49FF-A015-7E115EFD48EC}">
  <a:tblStyle styleId="{6F1BC10B-C9C3-49FF-A015-7E115EFD48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21484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706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1707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09617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7052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e13d9a7e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e13d9a7e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574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3294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09121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e13d9a7e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e13d9a7e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16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231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6162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0656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105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0525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86726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804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7401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2777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CUSTOM_3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ctrTitle"/>
          </p:nvPr>
        </p:nvSpPr>
        <p:spPr>
          <a:xfrm rot="5400000">
            <a:off x="6860962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1579064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2"/>
          </p:nvPr>
        </p:nvSpPr>
        <p:spPr>
          <a:xfrm>
            <a:off x="1579064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3"/>
          </p:nvPr>
        </p:nvSpPr>
        <p:spPr>
          <a:xfrm>
            <a:off x="4068269" y="2147200"/>
            <a:ext cx="1626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ctrTitle" idx="4"/>
          </p:nvPr>
        </p:nvSpPr>
        <p:spPr>
          <a:xfrm>
            <a:off x="3075567" y="17624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6">
  <p:cSld name="CUSTOM_11_1_2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>
            <a:off x="83120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30816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●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Thin"/>
              <a:buChar char="○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Thin"/>
              <a:buChar char="■"/>
              <a:defRPr sz="12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0" r:id="rId5"/>
    <p:sldLayoutId id="2147483664" r:id="rId6"/>
    <p:sldLayoutId id="214748366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unvime.edu.ar/" TargetMode="External"/><Relationship Id="rId4" Type="http://schemas.openxmlformats.org/officeDocument/2006/relationships/hyperlink" Target="mailto:cienciaytecnica@unvime.edu.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rimeraedicion.com.ar/uploads/2018/03/7/88d0f7f880bda7e6fb2e340534fb053e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t="16565"/>
          <a:stretch/>
        </p:blipFill>
        <p:spPr bwMode="auto">
          <a:xfrm>
            <a:off x="2393445" y="0"/>
            <a:ext cx="6750555" cy="51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Google Shape;124;p24"/>
          <p:cNvSpPr/>
          <p:nvPr/>
        </p:nvSpPr>
        <p:spPr>
          <a:xfrm rot="5400000">
            <a:off x="913582" y="93582"/>
            <a:ext cx="3199335" cy="5026500"/>
          </a:xfrm>
          <a:prstGeom prst="rect">
            <a:avLst/>
          </a:prstGeom>
          <a:solidFill>
            <a:srgbClr val="ABA487">
              <a:alpha val="85882"/>
            </a:srgbClr>
          </a:solidFill>
          <a:ln>
            <a:solidFill>
              <a:srgbClr val="ABA48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672666" y="3331658"/>
            <a:ext cx="4000500" cy="391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ES" sz="1300" b="1" dirty="0" smtClean="0">
                <a:solidFill>
                  <a:schemeClr val="bg1"/>
                </a:solidFill>
                <a:latin typeface="Azo Sans" panose="02000000000000000000" pitchFamily="50" charset="0"/>
              </a:rPr>
              <a:t>SECRETARIA DE EXTENSION UNIVERSITARIA</a:t>
            </a:r>
            <a:endParaRPr lang="es-ES" sz="1300" b="1" dirty="0">
              <a:solidFill>
                <a:schemeClr val="bg1"/>
              </a:solidFill>
              <a:latin typeface="Azo Sans" panose="02000000000000000000" pitchFamily="50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2" y="1973455"/>
            <a:ext cx="4343154" cy="1266753"/>
          </a:xfrm>
          <a:prstGeom prst="rect">
            <a:avLst/>
          </a:prstGeom>
        </p:spPr>
      </p:pic>
      <p:sp>
        <p:nvSpPr>
          <p:cNvPr id="127" name="Google Shape;127;p24"/>
          <p:cNvSpPr/>
          <p:nvPr/>
        </p:nvSpPr>
        <p:spPr>
          <a:xfrm rot="-5400000" flipH="1">
            <a:off x="7354200" y="2416550"/>
            <a:ext cx="3358800" cy="22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92240" y="108366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855884" y="901087"/>
            <a:ext cx="3538144" cy="31402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92240" y="1217338"/>
            <a:ext cx="3210636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Cada evaluador emitirá un dictamen correspondiente a la evaluación de los siguientes ítems:</a:t>
            </a:r>
          </a:p>
          <a:p>
            <a:pPr marL="0" lvl="0" indent="0"/>
            <a:endParaRPr lang="es-MX" sz="1400" dirty="0"/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/>
              <a:t>Director/a y Codirector/a del Proyecto.</a:t>
            </a:r>
          </a:p>
          <a:p>
            <a:pPr marL="228600" lvl="0" indent="-228600">
              <a:buFont typeface="+mj-lt"/>
              <a:buAutoNum type="alphaLcParenR"/>
            </a:pPr>
            <a:endParaRPr lang="es-MX" sz="1400" dirty="0"/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/>
              <a:t>Equipo que conforma el Proyecto.</a:t>
            </a:r>
          </a:p>
          <a:p>
            <a:pPr marL="228600" lvl="0" indent="-228600">
              <a:buFont typeface="+mj-lt"/>
              <a:buAutoNum type="alphaLcParenR"/>
            </a:pPr>
            <a:endParaRPr lang="es-MX" sz="1400" dirty="0"/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/>
              <a:t>Presentación del Proyecto a través de la valoración de: objetivos, justificación, relevancia de la temática, metodologías, antecedentes, plan de actividades, propuesta de formación de recursos humanos, recursos disponibles y solicitados.</a:t>
            </a:r>
          </a:p>
          <a:p>
            <a:pPr marL="228600" lvl="0" indent="-228600">
              <a:buFont typeface="+mj-lt"/>
              <a:buAutoNum type="alphaLcParenR"/>
            </a:pPr>
            <a:endParaRPr lang="es-MX" sz="1400" dirty="0"/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/>
              <a:t>Valoración Global de la presentación</a:t>
            </a:r>
            <a:r>
              <a:rPr lang="es-MX" dirty="0"/>
              <a:t>.</a:t>
            </a:r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4248751" y="1517270"/>
            <a:ext cx="2536514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 smtClean="0">
                <a:solidFill>
                  <a:schemeClr val="lt1"/>
                </a:solidFill>
              </a:rPr>
              <a:t>El puntaje mínimo para considerar aprobado un proyecto será de seis (6) puntos sobre un total de diez (10) y según los criterios definidos en el Art. N° 6</a:t>
            </a:r>
          </a:p>
          <a:p>
            <a:pPr marL="0" lvl="0" indent="0"/>
            <a:endParaRPr lang="es-MX" sz="1400" dirty="0">
              <a:solidFill>
                <a:schemeClr val="lt1"/>
              </a:solidFill>
            </a:endParaRPr>
          </a:p>
          <a:p>
            <a:pPr marL="0" lvl="0" indent="0"/>
            <a:r>
              <a:rPr lang="es-MX" sz="1400" dirty="0" smtClean="0">
                <a:solidFill>
                  <a:schemeClr val="lt1"/>
                </a:solidFill>
              </a:rPr>
              <a:t>Admisibilidad</a:t>
            </a:r>
          </a:p>
          <a:p>
            <a:pPr marL="0" lvl="0" indent="0"/>
            <a:r>
              <a:rPr lang="es-MX" sz="1400" dirty="0" smtClean="0">
                <a:solidFill>
                  <a:schemeClr val="lt1"/>
                </a:solidFill>
              </a:rPr>
              <a:t>Pertinencia</a:t>
            </a:r>
          </a:p>
          <a:p>
            <a:pPr marL="0" lvl="0" indent="0"/>
            <a:r>
              <a:rPr lang="es-MX" sz="1400" dirty="0" smtClean="0">
                <a:solidFill>
                  <a:schemeClr val="lt1"/>
                </a:solidFill>
              </a:rPr>
              <a:t>Calidad de la propuesta</a:t>
            </a:r>
            <a:endParaRPr lang="es-MX" dirty="0">
              <a:solidFill>
                <a:schemeClr val="lt1"/>
              </a:solidFill>
            </a:endParaRPr>
          </a:p>
          <a:p>
            <a:pPr marL="0" lvl="0" indent="0"/>
            <a:endParaRPr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4273180" y="1102116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>
                <a:solidFill>
                  <a:srgbClr val="ABA487"/>
                </a:solidFill>
              </a:rPr>
              <a:t>APROBACIÓN : </a:t>
            </a:r>
            <a:r>
              <a:rPr lang="es-AR" dirty="0">
                <a:solidFill>
                  <a:srgbClr val="ABA487"/>
                </a:solidFill>
              </a:rPr>
              <a:t/>
            </a:r>
            <a:br>
              <a:rPr lang="es-AR" dirty="0">
                <a:solidFill>
                  <a:srgbClr val="ABA487"/>
                </a:solidFill>
              </a:rPr>
            </a:br>
            <a:endParaRPr dirty="0">
              <a:solidFill>
                <a:srgbClr val="ABA487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92240" y="48406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rgbClr val="ABA487"/>
                </a:solidFill>
              </a:rPr>
              <a:t>EVALUACIÓN DE LOS PROYECTOS DE </a:t>
            </a:r>
            <a:r>
              <a:rPr lang="es-MX" dirty="0" smtClean="0">
                <a:solidFill>
                  <a:srgbClr val="ABA487"/>
                </a:solidFill>
              </a:rPr>
              <a:t>EXTENSION </a:t>
            </a:r>
            <a:endParaRPr dirty="0">
              <a:solidFill>
                <a:srgbClr val="ABA487"/>
              </a:solidFill>
            </a:endParaRPr>
          </a:p>
        </p:txBody>
      </p:sp>
      <p:sp>
        <p:nvSpPr>
          <p:cNvPr id="11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705171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</a:t>
            </a:r>
            <a:r>
              <a:rPr lang="es-ES" sz="1400" dirty="0" smtClean="0">
                <a:solidFill>
                  <a:srgbClr val="ABA487"/>
                </a:solidFill>
              </a:rPr>
              <a:t>EXTENSION UNIVERSITARIA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69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74;p28"/>
          <p:cNvSpPr/>
          <p:nvPr/>
        </p:nvSpPr>
        <p:spPr>
          <a:xfrm>
            <a:off x="0" y="2674642"/>
            <a:ext cx="5990563" cy="24329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28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201307" y="0"/>
            <a:ext cx="5020062" cy="24329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503896" y="734837"/>
            <a:ext cx="4414884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lt1"/>
                </a:solidFill>
              </a:rPr>
              <a:t>Los Directores de Proyecto deberán presentar anualmente los informes de avance del Proyecto</a:t>
            </a:r>
          </a:p>
          <a:p>
            <a:pPr marL="0" lvl="0" indent="0"/>
            <a:endParaRPr lang="es-MX" sz="1400" dirty="0">
              <a:solidFill>
                <a:schemeClr val="lt1"/>
              </a:solidFill>
            </a:endParaRP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lt1"/>
                </a:solidFill>
              </a:rPr>
              <a:t>Informe </a:t>
            </a:r>
            <a:r>
              <a:rPr lang="es-MX" sz="1400" dirty="0" smtClean="0">
                <a:solidFill>
                  <a:schemeClr val="lt1"/>
                </a:solidFill>
              </a:rPr>
              <a:t>Final Externo  </a:t>
            </a:r>
            <a:endParaRPr lang="es-MX" sz="1400" dirty="0">
              <a:solidFill>
                <a:schemeClr val="lt1"/>
              </a:solidFill>
            </a:endParaRP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lt1"/>
                </a:solidFill>
              </a:rPr>
              <a:t>Informe de Avance Interno </a:t>
            </a:r>
            <a:r>
              <a:rPr lang="es-MX" sz="1400" dirty="0" smtClean="0">
                <a:solidFill>
                  <a:schemeClr val="lt1"/>
                </a:solidFill>
              </a:rPr>
              <a:t> </a:t>
            </a:r>
            <a:endParaRPr lang="es-MX" sz="1400" dirty="0">
              <a:solidFill>
                <a:schemeClr val="lt1"/>
              </a:solidFill>
            </a:endParaRP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400" dirty="0">
                <a:solidFill>
                  <a:schemeClr val="lt1"/>
                </a:solidFill>
              </a:rPr>
              <a:t>Los informes serán presentados </a:t>
            </a:r>
            <a:r>
              <a:rPr lang="es-MX" sz="1400" dirty="0" smtClean="0">
                <a:solidFill>
                  <a:schemeClr val="lt1"/>
                </a:solidFill>
              </a:rPr>
              <a:t>según corresponda a los evaluadores externo o a la CAEX. </a:t>
            </a:r>
            <a:r>
              <a:rPr lang="es-MX" dirty="0" smtClean="0">
                <a:solidFill>
                  <a:schemeClr val="lt1"/>
                </a:solidFill>
              </a:rPr>
              <a:t> </a:t>
            </a:r>
            <a:endParaRPr lang="es-MX" dirty="0">
              <a:solidFill>
                <a:schemeClr val="lt1"/>
              </a:solidFill>
            </a:endParaRPr>
          </a:p>
          <a:p>
            <a:pPr marL="0" lvl="0" indent="0">
              <a:buClr>
                <a:schemeClr val="bg1"/>
              </a:buClr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503896" y="-97256"/>
            <a:ext cx="4032021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PRESENTACIÓN DE INFORMES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47296" y="1163948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INFORMES DE PROYECTOS DE </a:t>
            </a:r>
            <a:r>
              <a:rPr lang="es-MX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EXTENSION </a:t>
            </a:r>
            <a:endParaRPr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632596" y="3246417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bg1"/>
                </a:solidFill>
              </a:rPr>
              <a:t>EVALUACIONES</a:t>
            </a:r>
            <a:r>
              <a:rPr lang="es-MX" dirty="0"/>
              <a:t/>
            </a:r>
            <a:br>
              <a:rPr lang="es-MX" dirty="0"/>
            </a:br>
            <a:endParaRPr dirty="0"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632596" y="3621204"/>
            <a:ext cx="5106052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bg1"/>
                </a:solidFill>
              </a:rPr>
              <a:t>Informe de </a:t>
            </a:r>
            <a:r>
              <a:rPr lang="es-MX" sz="1400" dirty="0" smtClean="0">
                <a:solidFill>
                  <a:schemeClr val="bg1"/>
                </a:solidFill>
              </a:rPr>
              <a:t>Final Se realizara según fecha de cada modalidad y serán efectuadas </a:t>
            </a:r>
            <a:r>
              <a:rPr lang="es-MX" sz="1400" dirty="0">
                <a:solidFill>
                  <a:schemeClr val="bg1"/>
                </a:solidFill>
              </a:rPr>
              <a:t>por dos evaluadores externos seleccionados según el procedimiento acordado por la </a:t>
            </a:r>
            <a:r>
              <a:rPr lang="es-MX" sz="1400" dirty="0" smtClean="0">
                <a:solidFill>
                  <a:schemeClr val="bg1"/>
                </a:solidFill>
              </a:rPr>
              <a:t>CAEX </a:t>
            </a:r>
            <a:r>
              <a:rPr lang="es-MX" sz="1400" dirty="0">
                <a:solidFill>
                  <a:schemeClr val="bg1"/>
                </a:solidFill>
              </a:rPr>
              <a:t>y protocolizado mediante Resolución de Consejo Superior. </a:t>
            </a:r>
          </a:p>
          <a:p>
            <a:pPr marL="0" lvl="0" indent="0"/>
            <a:endParaRPr lang="es-MX" dirty="0"/>
          </a:p>
          <a:p>
            <a:pPr marL="0" lvl="0" indent="0"/>
            <a:endParaRPr lang="es-MX" dirty="0"/>
          </a:p>
          <a:p>
            <a:pPr marL="0" lvl="0" indent="0"/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7293769" y="1677443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</a:t>
            </a:r>
            <a:r>
              <a:rPr lang="es-ES" sz="1400" dirty="0" smtClean="0">
                <a:solidFill>
                  <a:srgbClr val="ABA487"/>
                </a:solidFill>
              </a:rPr>
              <a:t>EXTENSION UNIVERSITARIA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71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/>
          <p:nvPr/>
        </p:nvSpPr>
        <p:spPr>
          <a:xfrm>
            <a:off x="2489305" y="1400688"/>
            <a:ext cx="3780090" cy="2511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4049224" y="963504"/>
            <a:ext cx="279235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dirty="0">
                <a:solidFill>
                  <a:schemeClr val="lt1"/>
                </a:solidFill>
              </a:rPr>
              <a:t>Los Directores de Proyecto deberán presentar anualmente los informes de avance del Proyecto</a:t>
            </a:r>
          </a:p>
          <a:p>
            <a:pPr marL="0" lvl="0" indent="0"/>
            <a:endParaRPr lang="es-MX" dirty="0">
              <a:solidFill>
                <a:schemeClr val="lt1"/>
              </a:solidFill>
            </a:endParaRP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dirty="0">
                <a:solidFill>
                  <a:schemeClr val="lt1"/>
                </a:solidFill>
              </a:rPr>
              <a:t>Informe de Avance Externo 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dirty="0">
                <a:solidFill>
                  <a:schemeClr val="lt1"/>
                </a:solidFill>
              </a:rPr>
              <a:t>Informe de Avance Interno (IAN).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dirty="0">
                <a:solidFill>
                  <a:schemeClr val="lt1"/>
                </a:solidFill>
              </a:rPr>
              <a:t>Los informes serán presentados en forma alternada cada año según corresponda.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4049224" y="394688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PRESENTACIÓN DE INFORMES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632596" y="3246417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bg1"/>
                </a:solidFill>
              </a:rPr>
              <a:t>EVALUACIONES</a:t>
            </a:r>
            <a:r>
              <a:rPr lang="es-MX" dirty="0"/>
              <a:t/>
            </a:r>
            <a:br>
              <a:rPr lang="es-MX" dirty="0"/>
            </a:br>
            <a:endParaRPr dirty="0"/>
          </a:p>
        </p:txBody>
      </p:sp>
      <p:sp>
        <p:nvSpPr>
          <p:cNvPr id="20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255007" y="1639099"/>
            <a:ext cx="7083841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CONDICIONES NECESARIAS PARA PRESENTARSE EN LA CONVOCATORIA PROYECTOS </a:t>
            </a:r>
            <a:r>
              <a:rPr lang="es-MX" dirty="0" smtClean="0"/>
              <a:t>SEU </a:t>
            </a:r>
            <a:r>
              <a:rPr lang="es-MX" dirty="0"/>
              <a:t>2021 </a:t>
            </a:r>
            <a:endParaRPr dirty="0"/>
          </a:p>
        </p:txBody>
      </p:sp>
      <p:sp>
        <p:nvSpPr>
          <p:cNvPr id="21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255007" y="2533654"/>
            <a:ext cx="803253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1 -</a:t>
            </a:r>
            <a:r>
              <a:rPr lang="es-MX" dirty="0"/>
              <a:t>  </a:t>
            </a:r>
            <a:r>
              <a:rPr lang="es-MX" sz="1400" dirty="0"/>
              <a:t>Cerrar académicamente y técnicamente los proyectos de convocatorias </a:t>
            </a:r>
            <a:r>
              <a:rPr lang="es-MX" sz="1400" dirty="0" smtClean="0"/>
              <a:t>anteriores.</a:t>
            </a:r>
            <a:endParaRPr lang="es-MX" sz="1400" dirty="0"/>
          </a:p>
          <a:p>
            <a:pPr marL="0" lvl="0" indent="0"/>
            <a:endParaRPr lang="es-MX" sz="1400" dirty="0"/>
          </a:p>
          <a:p>
            <a:pPr marL="0" lvl="0" indent="0"/>
            <a:r>
              <a:rPr lang="es-MX" sz="1400" dirty="0"/>
              <a:t>2- Cerrar financieramente y obtener libre deuda de los proyectos de convocatorias </a:t>
            </a:r>
            <a:r>
              <a:rPr lang="es-MX" sz="1400" dirty="0" smtClean="0"/>
              <a:t>anteriores. (Nacionales y de la UNVIME.</a:t>
            </a:r>
            <a:endParaRPr lang="es-MX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964726" y="1607588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</a:t>
            </a:r>
            <a:r>
              <a:rPr lang="es-ES" sz="1400" dirty="0" smtClean="0">
                <a:solidFill>
                  <a:srgbClr val="ABA487"/>
                </a:solidFill>
              </a:rPr>
              <a:t>EXTENSION UNIVERSITARIA</a:t>
            </a:r>
            <a:endParaRPr sz="1400" dirty="0"/>
          </a:p>
        </p:txBody>
      </p:sp>
      <p:sp>
        <p:nvSpPr>
          <p:cNvPr id="11" name="Google Shape;174;p28"/>
          <p:cNvSpPr/>
          <p:nvPr/>
        </p:nvSpPr>
        <p:spPr>
          <a:xfrm>
            <a:off x="255007" y="548750"/>
            <a:ext cx="6145793" cy="9278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24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"/>
          <p:cNvSpPr/>
          <p:nvPr/>
        </p:nvSpPr>
        <p:spPr>
          <a:xfrm>
            <a:off x="5885400" y="810700"/>
            <a:ext cx="1329600" cy="4370100"/>
          </a:xfrm>
          <a:prstGeom prst="rect">
            <a:avLst/>
          </a:prstGeom>
          <a:solidFill>
            <a:srgbClr val="ABA487">
              <a:alpha val="7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47"/>
          <p:cNvSpPr/>
          <p:nvPr/>
        </p:nvSpPr>
        <p:spPr>
          <a:xfrm>
            <a:off x="3991096" y="1323966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7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chemeClr val="accent4">
              <a:lumMod val="60000"/>
              <a:lumOff val="4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7"/>
          <p:cNvSpPr/>
          <p:nvPr/>
        </p:nvSpPr>
        <p:spPr>
          <a:xfrm>
            <a:off x="697668" y="1323966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7"/>
          <p:cNvSpPr txBox="1">
            <a:spLocks noGrp="1"/>
          </p:cNvSpPr>
          <p:nvPr>
            <p:ph type="subTitle" idx="1"/>
          </p:nvPr>
        </p:nvSpPr>
        <p:spPr>
          <a:xfrm>
            <a:off x="632387" y="2571750"/>
            <a:ext cx="227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b="1" dirty="0"/>
              <a:t>Cada año la </a:t>
            </a:r>
            <a:r>
              <a:rPr lang="es-MX" sz="1400" b="1" dirty="0" smtClean="0"/>
              <a:t>CAEX </a:t>
            </a:r>
            <a:r>
              <a:rPr lang="es-MX" sz="1400" b="1" dirty="0"/>
              <a:t>propondrá al Consejo Superior, sobre base debidamente fundada, el monto del presupuesto anual de </a:t>
            </a:r>
            <a:r>
              <a:rPr lang="es-MX" sz="1400" b="1" dirty="0" smtClean="0"/>
              <a:t>Extensión de </a:t>
            </a:r>
            <a:r>
              <a:rPr lang="es-MX" sz="1400" b="1" dirty="0"/>
              <a:t>la Universidad destinado a subsidiar los Proyectos de E</a:t>
            </a:r>
            <a:r>
              <a:rPr lang="es-MX" sz="1400" b="1" dirty="0" smtClean="0"/>
              <a:t>xtensión .</a:t>
            </a:r>
            <a:endParaRPr sz="1400" b="1" dirty="0"/>
          </a:p>
        </p:txBody>
      </p:sp>
      <p:sp>
        <p:nvSpPr>
          <p:cNvPr id="554" name="Google Shape;554;p47"/>
          <p:cNvSpPr txBox="1">
            <a:spLocks noGrp="1"/>
          </p:cNvSpPr>
          <p:nvPr>
            <p:ph type="subTitle" idx="3"/>
          </p:nvPr>
        </p:nvSpPr>
        <p:spPr>
          <a:xfrm>
            <a:off x="3943595" y="2539814"/>
            <a:ext cx="1774182" cy="114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s-MX" sz="1400" b="1" dirty="0">
                <a:solidFill>
                  <a:schemeClr val="dk1"/>
                </a:solidFill>
              </a:rPr>
              <a:t>Todos los años la </a:t>
            </a:r>
            <a:r>
              <a:rPr lang="es-MX" sz="1400" b="1" dirty="0" smtClean="0">
                <a:solidFill>
                  <a:schemeClr val="dk1"/>
                </a:solidFill>
              </a:rPr>
              <a:t>CAEX, </a:t>
            </a:r>
            <a:r>
              <a:rPr lang="es-MX" sz="1400" b="1" dirty="0">
                <a:solidFill>
                  <a:schemeClr val="dk1"/>
                </a:solidFill>
              </a:rPr>
              <a:t>con aprobación del Consejo Superior, determinará la Asignación Básica de E</a:t>
            </a:r>
            <a:r>
              <a:rPr lang="es-MX" sz="1400" b="1" dirty="0" smtClean="0">
                <a:solidFill>
                  <a:schemeClr val="dk1"/>
                </a:solidFill>
              </a:rPr>
              <a:t>xtensión , </a:t>
            </a:r>
            <a:r>
              <a:rPr lang="es-MX" sz="1400" b="1" dirty="0">
                <a:solidFill>
                  <a:schemeClr val="dk1"/>
                </a:solidFill>
              </a:rPr>
              <a:t>que tendrá el carácter de monto equivalente mínimo para subsidiar los proyectos. </a:t>
            </a:r>
          </a:p>
          <a:p>
            <a:pPr marL="0" lvl="0" indent="0"/>
            <a:endParaRPr lang="es-MX" sz="1400" b="1" dirty="0">
              <a:solidFill>
                <a:schemeClr val="dk1"/>
              </a:solidFill>
            </a:endParaRPr>
          </a:p>
          <a:p>
            <a:pPr marL="0" lvl="0" indent="0"/>
            <a:endParaRPr lang="es-MX" dirty="0">
              <a:solidFill>
                <a:schemeClr val="dk1"/>
              </a:solidFill>
            </a:endParaRPr>
          </a:p>
          <a:p>
            <a:pPr marL="0" lvl="0" indent="0"/>
            <a:endParaRPr lang="es-MX"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555" name="Google Shape;555;p47"/>
          <p:cNvSpPr txBox="1">
            <a:spLocks noGrp="1"/>
          </p:cNvSpPr>
          <p:nvPr>
            <p:ph type="ctrTitle" idx="4"/>
          </p:nvPr>
        </p:nvSpPr>
        <p:spPr>
          <a:xfrm>
            <a:off x="3521036" y="1992600"/>
            <a:ext cx="2619300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ASIGNACIÓN </a:t>
            </a:r>
            <a:br>
              <a:rPr lang="es-AR" dirty="0">
                <a:solidFill>
                  <a:schemeClr val="lt1"/>
                </a:solidFill>
              </a:rPr>
            </a:br>
            <a:r>
              <a:rPr lang="es-AR" dirty="0">
                <a:solidFill>
                  <a:schemeClr val="lt1"/>
                </a:solidFill>
              </a:rPr>
              <a:t>BÁSICA PARA </a:t>
            </a:r>
            <a:r>
              <a:rPr lang="es-AR" dirty="0" smtClean="0">
                <a:solidFill>
                  <a:schemeClr val="lt1"/>
                </a:solidFill>
              </a:rPr>
              <a:t>EXTENSION 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56" name="Google Shape;556;p47"/>
          <p:cNvSpPr txBox="1">
            <a:spLocks noGrp="1"/>
          </p:cNvSpPr>
          <p:nvPr>
            <p:ph type="ctrTitle" idx="2"/>
          </p:nvPr>
        </p:nvSpPr>
        <p:spPr>
          <a:xfrm>
            <a:off x="793632" y="2091307"/>
            <a:ext cx="2430272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>
                <a:solidFill>
                  <a:schemeClr val="lt1"/>
                </a:solidFill>
              </a:rPr>
              <a:t>DISTRIBUCIÓN y ASIGNACIÓN DE FONDOS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56732" y="417076"/>
            <a:ext cx="4688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Livvic SemiBold" pitchFamily="2" charset="0"/>
              </a:rPr>
              <a:t>FINANCIAMIENTO</a:t>
            </a:r>
            <a:endParaRPr lang="es-AR" sz="2800" dirty="0">
              <a:latin typeface="Livvic Semi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A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FINANCIAMIENTO</a:t>
            </a:r>
            <a:endParaRPr lang="es-MX" dirty="0"/>
          </a:p>
        </p:txBody>
      </p:sp>
      <p:sp>
        <p:nvSpPr>
          <p:cNvPr id="13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5400000" flipH="1">
            <a:off x="7474475" y="3397650"/>
            <a:ext cx="891300" cy="26004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Google Shape;541;p47"/>
          <p:cNvSpPr/>
          <p:nvPr/>
        </p:nvSpPr>
        <p:spPr>
          <a:xfrm>
            <a:off x="0" y="0"/>
            <a:ext cx="1329600" cy="4370100"/>
          </a:xfrm>
          <a:prstGeom prst="rect">
            <a:avLst/>
          </a:prstGeom>
          <a:solidFill>
            <a:schemeClr val="accent4">
              <a:lumMod val="60000"/>
              <a:lumOff val="40000"/>
              <a:alpha val="7321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42;p47"/>
          <p:cNvSpPr/>
          <p:nvPr/>
        </p:nvSpPr>
        <p:spPr>
          <a:xfrm>
            <a:off x="697668" y="745074"/>
            <a:ext cx="2271300" cy="11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553;p47"/>
          <p:cNvSpPr txBox="1">
            <a:spLocks/>
          </p:cNvSpPr>
          <p:nvPr/>
        </p:nvSpPr>
        <p:spPr>
          <a:xfrm>
            <a:off x="1556731" y="2074827"/>
            <a:ext cx="5765048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>
                <a:latin typeface="Catamaran" panose="020B0604020202020204" charset="0"/>
                <a:cs typeface="Catamaran" panose="020B0604020202020204" charset="0"/>
              </a:rPr>
              <a:t>El subsidio será percibido por el Director/a del Proyecto o, en su defecto, el codirector, si lo hubiera. </a:t>
            </a:r>
          </a:p>
          <a:p>
            <a:endParaRPr lang="es-MX" dirty="0">
              <a:latin typeface="Catamaran" panose="020B0604020202020204" charset="0"/>
              <a:cs typeface="Catamaran" panose="020B0604020202020204" charset="0"/>
            </a:endParaRPr>
          </a:p>
          <a:p>
            <a:r>
              <a:rPr lang="es-MX" dirty="0">
                <a:latin typeface="Catamaran" panose="020B0604020202020204" charset="0"/>
                <a:cs typeface="Catamaran" panose="020B0604020202020204" charset="0"/>
              </a:rPr>
              <a:t>Será administrado a través de la Secretaría de Hacienda y Administración la que transferirá montos parciales ajustados a requerimiento presupuestados por el director del Proyecto, según los ítems especificados y aprobados en su plan de trabajo.</a:t>
            </a:r>
          </a:p>
        </p:txBody>
      </p:sp>
      <p:sp>
        <p:nvSpPr>
          <p:cNvPr id="9" name="Google Shape;556;p47"/>
          <p:cNvSpPr txBox="1">
            <a:spLocks/>
          </p:cNvSpPr>
          <p:nvPr/>
        </p:nvSpPr>
        <p:spPr>
          <a:xfrm>
            <a:off x="944928" y="1295335"/>
            <a:ext cx="1910097" cy="3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800" dirty="0">
                <a:solidFill>
                  <a:schemeClr val="lt1"/>
                </a:solidFill>
                <a:latin typeface="Livvic Black" pitchFamily="2" charset="0"/>
              </a:rPr>
              <a:t>ENTREGA DE LOS FONDOS</a:t>
            </a:r>
          </a:p>
        </p:txBody>
      </p:sp>
    </p:spTree>
    <p:extLst>
      <p:ext uri="{BB962C8B-B14F-4D97-AF65-F5344CB8AC3E}">
        <p14:creationId xmlns:p14="http://schemas.microsoft.com/office/powerpoint/2010/main" val="15428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4175381" y="0"/>
            <a:ext cx="4396219" cy="51435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4390172" y="665550"/>
            <a:ext cx="3823662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r>
              <a:rPr lang="es-MX" sz="1200" dirty="0">
                <a:solidFill>
                  <a:schemeClr val="lt1"/>
                </a:solidFill>
              </a:rPr>
              <a:t>Asesorar </a:t>
            </a:r>
            <a:r>
              <a:rPr lang="es-MX" sz="1200" dirty="0" smtClean="0">
                <a:solidFill>
                  <a:schemeClr val="lt1"/>
                </a:solidFill>
              </a:rPr>
              <a:t>al Secretario/a de </a:t>
            </a:r>
            <a:r>
              <a:rPr lang="es-MX" sz="1200" dirty="0">
                <a:solidFill>
                  <a:schemeClr val="lt1"/>
                </a:solidFill>
              </a:rPr>
              <a:t>E</a:t>
            </a:r>
            <a:r>
              <a:rPr lang="es-MX" sz="1200" dirty="0" smtClean="0">
                <a:solidFill>
                  <a:schemeClr val="lt1"/>
                </a:solidFill>
              </a:rPr>
              <a:t>xtensión Universitaria y por su intermedio al Consejo Superior</a:t>
            </a:r>
            <a:r>
              <a:rPr lang="es-MX" sz="1200" dirty="0">
                <a:solidFill>
                  <a:schemeClr val="lt1"/>
                </a:solidFill>
              </a:rPr>
              <a:t> </a:t>
            </a:r>
            <a:r>
              <a:rPr lang="es-MX" sz="1200" dirty="0" smtClean="0">
                <a:solidFill>
                  <a:schemeClr val="lt1"/>
                </a:solidFill>
              </a:rPr>
              <a:t>sobre la política de Extensión Universitaria. </a:t>
            </a:r>
          </a:p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endParaRPr lang="es-MX" sz="1200" dirty="0" smtClean="0">
              <a:solidFill>
                <a:schemeClr val="lt1"/>
              </a:solidFill>
            </a:endParaRPr>
          </a:p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r>
              <a:rPr lang="es-MX" sz="1200" dirty="0" smtClean="0">
                <a:solidFill>
                  <a:schemeClr val="lt1"/>
                </a:solidFill>
              </a:rPr>
              <a:t>Colaborar en la confección de un plan anual de actividades y previsiones de financiamiento en lo que se refiere a las actividades de extensión relacionada a la gestión de proyectos.</a:t>
            </a:r>
          </a:p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endParaRPr lang="es-MX" sz="1200" dirty="0" smtClean="0">
              <a:solidFill>
                <a:schemeClr val="lt1"/>
              </a:solidFill>
            </a:endParaRPr>
          </a:p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r>
              <a:rPr lang="es-MX" sz="1200" dirty="0" smtClean="0">
                <a:solidFill>
                  <a:schemeClr val="lt1"/>
                </a:solidFill>
              </a:rPr>
              <a:t>Asesorar al secretario/a de extensión en la selección de los jurados externos obtenidos del banco nacional de Evaluadores de Extensión de las UUNN.</a:t>
            </a:r>
          </a:p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endParaRPr lang="es-MX" sz="1200" dirty="0" smtClean="0">
              <a:solidFill>
                <a:schemeClr val="lt1"/>
              </a:solidFill>
            </a:endParaRPr>
          </a:p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r>
              <a:rPr lang="es-MX" sz="1200" dirty="0" smtClean="0">
                <a:solidFill>
                  <a:schemeClr val="lt1"/>
                </a:solidFill>
              </a:rPr>
              <a:t>Asesorar sobre políticas de articulación con áreas de docencia, investigación y extensión de manera de optimizar recursos Humanos de la Universidad, y en consecuencia potenciar resultados.</a:t>
            </a:r>
          </a:p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endParaRPr lang="es-MX" sz="1200" dirty="0" smtClean="0">
              <a:solidFill>
                <a:schemeClr val="lt1"/>
              </a:solidFill>
            </a:endParaRPr>
          </a:p>
          <a:p>
            <a:pPr marL="342900" lvl="0" indent="-342900">
              <a:buClr>
                <a:srgbClr val="D636AC"/>
              </a:buClr>
              <a:buFont typeface="+mj-lt"/>
              <a:buAutoNum type="alphaLcParenR"/>
            </a:pPr>
            <a:r>
              <a:rPr lang="es-MX" sz="1200" dirty="0" smtClean="0">
                <a:solidFill>
                  <a:schemeClr val="lt1"/>
                </a:solidFill>
              </a:rPr>
              <a:t>Estudiar y gestionar fuentes de financiamiento complementarias de las aportadas por la Universidad con el objeto de crear incentivos presupuestarios para este tipo de actividades por parte de la institución. </a:t>
            </a: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4467212" y="52555"/>
            <a:ext cx="3812555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lt1"/>
                </a:solidFill>
              </a:rPr>
              <a:t>Las funciones  de la </a:t>
            </a:r>
            <a:r>
              <a:rPr lang="es-AR" dirty="0" smtClean="0">
                <a:solidFill>
                  <a:schemeClr val="lt1"/>
                </a:solidFill>
              </a:rPr>
              <a:t>CAEX son&gt;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528687" y="192705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sz="2400" dirty="0">
                <a:solidFill>
                  <a:srgbClr val="D636AC"/>
                </a:solidFill>
              </a:rPr>
              <a:t>¿QUÉ ES LA COMISIÓN ASESORA DE </a:t>
            </a:r>
            <a:r>
              <a:rPr lang="es-MX" sz="2400" dirty="0" smtClean="0">
                <a:solidFill>
                  <a:srgbClr val="D636AC"/>
                </a:solidFill>
              </a:rPr>
              <a:t>EXTENSION UNIVERSITARIA </a:t>
            </a:r>
            <a:r>
              <a:rPr lang="es-MX" sz="2400" dirty="0">
                <a:solidFill>
                  <a:srgbClr val="D636AC"/>
                </a:solidFill>
              </a:rPr>
              <a:t>(</a:t>
            </a:r>
            <a:r>
              <a:rPr lang="es-MX" sz="2400" dirty="0" smtClean="0">
                <a:solidFill>
                  <a:srgbClr val="D636AC"/>
                </a:solidFill>
              </a:rPr>
              <a:t>CAEX)?</a:t>
            </a:r>
            <a:endParaRPr sz="2400" dirty="0">
              <a:solidFill>
                <a:srgbClr val="D636AC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430227" y="2714182"/>
            <a:ext cx="3276037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>
                <a:solidFill>
                  <a:schemeClr val="tx1"/>
                </a:solidFill>
              </a:rPr>
              <a:t>Es una comisión integrada por:</a:t>
            </a:r>
          </a:p>
          <a:p>
            <a:pPr marL="0" lvl="0" indent="0"/>
            <a:r>
              <a:rPr lang="es-MX" sz="1400" dirty="0">
                <a:solidFill>
                  <a:schemeClr val="tx1"/>
                </a:solidFill>
              </a:rPr>
              <a:t>  </a:t>
            </a:r>
          </a:p>
          <a:p>
            <a:pPr marL="228600" lvl="0" indent="-228600">
              <a:buFont typeface="+mj-lt"/>
              <a:buAutoNum type="alphaLcParenR"/>
            </a:pPr>
            <a:r>
              <a:rPr lang="es-MX" sz="1400" dirty="0" smtClean="0">
                <a:solidFill>
                  <a:schemeClr val="tx1"/>
                </a:solidFill>
              </a:rPr>
              <a:t> El </a:t>
            </a:r>
            <a:r>
              <a:rPr lang="es-MX" sz="1400" dirty="0">
                <a:solidFill>
                  <a:schemeClr val="tx1"/>
                </a:solidFill>
              </a:rPr>
              <a:t>presidente, que será el Secretario/a </a:t>
            </a:r>
            <a:r>
              <a:rPr lang="es-MX" sz="1400" dirty="0" smtClean="0">
                <a:solidFill>
                  <a:schemeClr val="tx1"/>
                </a:solidFill>
              </a:rPr>
              <a:t>  de Extensión Universitaria de  Rectorado</a:t>
            </a:r>
            <a:r>
              <a:rPr lang="es-MX" sz="1400" dirty="0">
                <a:solidFill>
                  <a:schemeClr val="tx1"/>
                </a:solidFill>
              </a:rPr>
              <a:t>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MX" sz="1400" dirty="0" smtClean="0">
                <a:solidFill>
                  <a:schemeClr val="tx1"/>
                </a:solidFill>
              </a:rPr>
              <a:t>Un docente titular y un suplente en representación de cada Escuela.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MX" sz="1400" dirty="0" smtClean="0">
                <a:solidFill>
                  <a:schemeClr val="tx1"/>
                </a:solidFill>
              </a:rPr>
              <a:t>Los directores de Departamento y directores de escuelas son miembros natos del cuerpo. </a:t>
            </a: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2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 rot="5400000">
            <a:off x="6848576" y="1924857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MX" dirty="0">
                <a:solidFill>
                  <a:srgbClr val="D636AC"/>
                </a:solidFill>
              </a:rPr>
              <a:t>COMISIÓN ASESORA</a:t>
            </a:r>
            <a:br>
              <a:rPr lang="es-MX" dirty="0">
                <a:solidFill>
                  <a:srgbClr val="D636AC"/>
                </a:solidFill>
              </a:rPr>
            </a:br>
            <a:r>
              <a:rPr lang="es-MX" dirty="0">
                <a:solidFill>
                  <a:srgbClr val="D636AC"/>
                </a:solidFill>
              </a:rPr>
              <a:t>DE </a:t>
            </a:r>
            <a:r>
              <a:rPr lang="es-MX" dirty="0" smtClean="0">
                <a:solidFill>
                  <a:srgbClr val="D636AC"/>
                </a:solidFill>
              </a:rPr>
              <a:t>EXTENSION UNIVERSITARIA</a:t>
            </a:r>
            <a:endParaRPr lang="es-MX" dirty="0">
              <a:solidFill>
                <a:srgbClr val="D636AC"/>
              </a:solidFill>
            </a:endParaRPr>
          </a:p>
        </p:txBody>
      </p:sp>
      <p:sp>
        <p:nvSpPr>
          <p:cNvPr id="134" name="Google Shape;134;p25"/>
          <p:cNvSpPr/>
          <p:nvPr/>
        </p:nvSpPr>
        <p:spPr>
          <a:xfrm rot="-5400000" flipH="1">
            <a:off x="83000" y="-82950"/>
            <a:ext cx="548400" cy="714300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5"/>
          <p:cNvSpPr/>
          <p:nvPr/>
        </p:nvSpPr>
        <p:spPr>
          <a:xfrm rot="-5400000" flipH="1">
            <a:off x="7398150" y="3397650"/>
            <a:ext cx="891300" cy="2600400"/>
          </a:xfrm>
          <a:prstGeom prst="rect">
            <a:avLst/>
          </a:prstGeom>
          <a:solidFill>
            <a:srgbClr val="D636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FDA61D-2153-4FF9-8251-24274F798C6E}"/>
              </a:ext>
            </a:extLst>
          </p:cNvPr>
          <p:cNvSpPr txBox="1"/>
          <p:nvPr/>
        </p:nvSpPr>
        <p:spPr>
          <a:xfrm>
            <a:off x="714350" y="85013"/>
            <a:ext cx="7160526" cy="881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Arq</a:t>
            </a:r>
            <a:r>
              <a:rPr lang="en-US" dirty="0" smtClean="0"/>
              <a:t>. Valeria Lange-Sec. de Extension </a:t>
            </a:r>
            <a:r>
              <a:rPr lang="en-US" dirty="0" err="1" smtClean="0"/>
              <a:t>Universitaria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 smtClean="0"/>
              <a:t>UNViMe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Dr Silvia Miró  -</a:t>
            </a:r>
            <a:r>
              <a:rPr lang="en-US" dirty="0" err="1"/>
              <a:t>Directora</a:t>
            </a:r>
            <a:r>
              <a:rPr lang="en-US" dirty="0"/>
              <a:t> del Dep de Cs </a:t>
            </a:r>
            <a:r>
              <a:rPr lang="en-US" dirty="0" err="1"/>
              <a:t>Aplicadas</a:t>
            </a:r>
            <a:r>
              <a:rPr lang="en-US" dirty="0"/>
              <a:t> y </a:t>
            </a:r>
            <a:r>
              <a:rPr lang="en-US" dirty="0" err="1"/>
              <a:t>Tecnología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Lic</a:t>
            </a:r>
            <a:r>
              <a:rPr lang="en-US" dirty="0"/>
              <a:t> Elvira Quiroga -</a:t>
            </a:r>
            <a:r>
              <a:rPr lang="en-US" dirty="0" err="1"/>
              <a:t>Directora</a:t>
            </a:r>
            <a:r>
              <a:rPr lang="en-US" dirty="0"/>
              <a:t> del Dep de Cs </a:t>
            </a:r>
            <a:r>
              <a:rPr lang="en-US" dirty="0" err="1" smtClean="0"/>
              <a:t>Básicas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Ing Alberto </a:t>
            </a:r>
            <a:r>
              <a:rPr lang="en-US" dirty="0" err="1"/>
              <a:t>Ledezma</a:t>
            </a:r>
            <a:r>
              <a:rPr lang="en-US" dirty="0"/>
              <a:t> -Director de la Escuela de </a:t>
            </a:r>
            <a:r>
              <a:rPr lang="en-US" dirty="0" err="1"/>
              <a:t>Ingenieria</a:t>
            </a:r>
            <a:r>
              <a:rPr lang="en-US" dirty="0"/>
              <a:t>  y Cs </a:t>
            </a:r>
            <a:r>
              <a:rPr lang="en-US" dirty="0" err="1"/>
              <a:t>Ambientales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Lic</a:t>
            </a:r>
            <a:r>
              <a:rPr lang="en-US" dirty="0" smtClean="0"/>
              <a:t> </a:t>
            </a:r>
            <a:r>
              <a:rPr lang="en-US" dirty="0"/>
              <a:t>Mariana Ceballos – </a:t>
            </a:r>
            <a:r>
              <a:rPr lang="en-US" dirty="0" err="1"/>
              <a:t>Directora</a:t>
            </a:r>
            <a:r>
              <a:rPr lang="en-US" dirty="0"/>
              <a:t> Escuela de </a:t>
            </a:r>
            <a:r>
              <a:rPr lang="en-US" dirty="0" err="1"/>
              <a:t>Gestión</a:t>
            </a:r>
            <a:r>
              <a:rPr lang="en-US" dirty="0"/>
              <a:t> de </a:t>
            </a:r>
            <a:r>
              <a:rPr lang="en-US" dirty="0" err="1"/>
              <a:t>Empresa</a:t>
            </a:r>
            <a:r>
              <a:rPr lang="en-US" dirty="0"/>
              <a:t> y Economia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Lic</a:t>
            </a:r>
            <a:r>
              <a:rPr lang="en-US" dirty="0" smtClean="0"/>
              <a:t> </a:t>
            </a:r>
            <a:r>
              <a:rPr lang="en-US" dirty="0"/>
              <a:t>Roxana </a:t>
            </a:r>
            <a:r>
              <a:rPr lang="en-US" dirty="0" err="1"/>
              <a:t>Tropich</a:t>
            </a:r>
            <a:r>
              <a:rPr lang="en-US" dirty="0"/>
              <a:t> – </a:t>
            </a:r>
            <a:r>
              <a:rPr lang="en-US" dirty="0" err="1"/>
              <a:t>Directora</a:t>
            </a:r>
            <a:r>
              <a:rPr lang="en-US" dirty="0"/>
              <a:t> </a:t>
            </a:r>
            <a:r>
              <a:rPr lang="en-US" dirty="0" err="1"/>
              <a:t>escuela</a:t>
            </a:r>
            <a:r>
              <a:rPr lang="en-US" dirty="0"/>
              <a:t> de Cs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Educación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Lic</a:t>
            </a:r>
            <a:r>
              <a:rPr lang="en-US" dirty="0" smtClean="0"/>
              <a:t> </a:t>
            </a:r>
            <a:r>
              <a:rPr lang="en-US" dirty="0"/>
              <a:t>Vanesa </a:t>
            </a:r>
            <a:r>
              <a:rPr lang="en-US" dirty="0" err="1"/>
              <a:t>Cassano</a:t>
            </a:r>
            <a:r>
              <a:rPr lang="en-US" dirty="0"/>
              <a:t> – </a:t>
            </a:r>
            <a:r>
              <a:rPr lang="en-US" dirty="0" err="1"/>
              <a:t>Directora</a:t>
            </a:r>
            <a:r>
              <a:rPr lang="en-US" dirty="0"/>
              <a:t> Escuela de Cs de la </a:t>
            </a:r>
            <a:r>
              <a:rPr lang="en-US" dirty="0" err="1"/>
              <a:t>Salud</a:t>
            </a:r>
            <a:r>
              <a:rPr lang="en-US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Esp. </a:t>
            </a:r>
            <a:r>
              <a:rPr lang="en-US" dirty="0"/>
              <a:t>Jackeline </a:t>
            </a:r>
            <a:r>
              <a:rPr lang="en-US" dirty="0" err="1"/>
              <a:t>Miazzo</a:t>
            </a:r>
            <a:r>
              <a:rPr lang="en-US" dirty="0"/>
              <a:t> (</a:t>
            </a:r>
            <a:r>
              <a:rPr lang="en-US" dirty="0" err="1"/>
              <a:t>UNViMe</a:t>
            </a:r>
            <a:r>
              <a:rPr lang="en-US" dirty="0"/>
              <a:t>/UNSL</a:t>
            </a:r>
            <a:r>
              <a:rPr lang="en-US" dirty="0" smtClean="0"/>
              <a:t>) T - ECS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Lis. </a:t>
            </a:r>
            <a:r>
              <a:rPr lang="en-US" dirty="0" err="1" smtClean="0"/>
              <a:t>Porcel</a:t>
            </a:r>
            <a:r>
              <a:rPr lang="en-US" dirty="0" smtClean="0"/>
              <a:t> Noelia (</a:t>
            </a:r>
            <a:r>
              <a:rPr lang="en-US" dirty="0" err="1" smtClean="0"/>
              <a:t>UNViMe</a:t>
            </a:r>
            <a:r>
              <a:rPr lang="en-US" dirty="0" smtClean="0"/>
              <a:t>/UNSL) S- ECS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/>
                </a:solidFill>
              </a:rPr>
              <a:t>Ing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 smtClean="0"/>
              <a:t>Ellen </a:t>
            </a:r>
            <a:r>
              <a:rPr lang="en-US" dirty="0" err="1"/>
              <a:t>R</a:t>
            </a:r>
            <a:r>
              <a:rPr lang="en-US" dirty="0" err="1" smtClean="0"/>
              <a:t>overes</a:t>
            </a:r>
            <a:r>
              <a:rPr lang="en-US" dirty="0" smtClean="0"/>
              <a:t> (</a:t>
            </a:r>
            <a:r>
              <a:rPr lang="en-US" dirty="0" err="1" smtClean="0"/>
              <a:t>UNViMe</a:t>
            </a:r>
            <a:r>
              <a:rPr lang="en-US" dirty="0" smtClean="0"/>
              <a:t>/UNSL) T -EICA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Lic</a:t>
            </a:r>
            <a:r>
              <a:rPr lang="en-US" dirty="0" smtClean="0"/>
              <a:t>. Roberto Carrizo (</a:t>
            </a:r>
            <a:r>
              <a:rPr lang="en-US" dirty="0" err="1" smtClean="0"/>
              <a:t>UNViMeUNSL</a:t>
            </a:r>
            <a:r>
              <a:rPr lang="en-US" dirty="0" smtClean="0"/>
              <a:t>) S -EICA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Mg. Marcelo </a:t>
            </a:r>
            <a:r>
              <a:rPr lang="en-US" dirty="0" err="1" smtClean="0"/>
              <a:t>Vitarelli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UNViMe</a:t>
            </a:r>
            <a:r>
              <a:rPr lang="en-US" dirty="0"/>
              <a:t>/UNSL</a:t>
            </a:r>
            <a:r>
              <a:rPr lang="en-US" dirty="0" smtClean="0"/>
              <a:t>) T - ECSE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/>
                </a:solidFill>
              </a:rPr>
              <a:t>Lic</a:t>
            </a:r>
            <a:r>
              <a:rPr lang="en-US" dirty="0" smtClean="0">
                <a:solidFill>
                  <a:schemeClr val="accent2"/>
                </a:solidFill>
              </a:rPr>
              <a:t>. </a:t>
            </a:r>
            <a:r>
              <a:rPr lang="en-US" dirty="0" err="1" smtClean="0"/>
              <a:t>Silvina</a:t>
            </a:r>
            <a:r>
              <a:rPr lang="en-US" dirty="0" smtClean="0"/>
              <a:t> </a:t>
            </a:r>
            <a:r>
              <a:rPr lang="en-US" dirty="0" err="1" smtClean="0"/>
              <a:t>Echenique</a:t>
            </a:r>
            <a:r>
              <a:rPr lang="en-US" dirty="0" smtClean="0"/>
              <a:t> (</a:t>
            </a:r>
            <a:r>
              <a:rPr lang="en-US" dirty="0" err="1" smtClean="0"/>
              <a:t>UNViMe</a:t>
            </a:r>
            <a:r>
              <a:rPr lang="en-US" dirty="0" smtClean="0"/>
              <a:t>) S - ECSE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Lic</a:t>
            </a:r>
            <a:r>
              <a:rPr lang="en-US" dirty="0" smtClean="0"/>
              <a:t>. Sandra </a:t>
            </a:r>
            <a:r>
              <a:rPr lang="en-US" dirty="0" err="1" smtClean="0"/>
              <a:t>Cadelago</a:t>
            </a:r>
            <a:r>
              <a:rPr lang="en-US" dirty="0" smtClean="0"/>
              <a:t> (</a:t>
            </a:r>
            <a:r>
              <a:rPr lang="en-US" dirty="0" err="1" smtClean="0"/>
              <a:t>UNViMe</a:t>
            </a:r>
            <a:r>
              <a:rPr lang="en-US" dirty="0" smtClean="0"/>
              <a:t>)T - EGEE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D.I. </a:t>
            </a:r>
            <a:r>
              <a:rPr lang="en-US" dirty="0" err="1" smtClean="0"/>
              <a:t>Silvana</a:t>
            </a:r>
            <a:r>
              <a:rPr lang="en-US" dirty="0" smtClean="0"/>
              <a:t> Arias (</a:t>
            </a:r>
            <a:r>
              <a:rPr lang="en-US" dirty="0" err="1" smtClean="0"/>
              <a:t>UNViMe</a:t>
            </a:r>
            <a:r>
              <a:rPr lang="en-US" dirty="0" smtClean="0"/>
              <a:t>) S - </a:t>
            </a:r>
            <a:r>
              <a:rPr lang="en-US" dirty="0"/>
              <a:t>EGEE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9"/>
          <p:cNvSpPr txBox="1">
            <a:spLocks noGrp="1"/>
          </p:cNvSpPr>
          <p:nvPr>
            <p:ph type="ctrTitle"/>
          </p:nvPr>
        </p:nvSpPr>
        <p:spPr>
          <a:xfrm>
            <a:off x="831200" y="376500"/>
            <a:ext cx="260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dirty="0">
                <a:solidFill>
                  <a:schemeClr val="lt1"/>
                </a:solidFill>
              </a:rPr>
              <a:t>MUCHAS </a:t>
            </a:r>
            <a:br>
              <a:rPr lang="es" sz="3000" dirty="0">
                <a:solidFill>
                  <a:schemeClr val="lt1"/>
                </a:solidFill>
              </a:rPr>
            </a:br>
            <a:r>
              <a:rPr lang="es" sz="3000" dirty="0">
                <a:solidFill>
                  <a:schemeClr val="lt1"/>
                </a:solidFill>
              </a:rPr>
              <a:t>GRACIAS</a:t>
            </a:r>
            <a:endParaRPr sz="3000" dirty="0">
              <a:solidFill>
                <a:schemeClr val="lt1"/>
              </a:solidFill>
            </a:endParaRPr>
          </a:p>
        </p:txBody>
      </p:sp>
      <p:pic>
        <p:nvPicPr>
          <p:cNvPr id="2050" name="Picture 2" descr="http://extension.unicen.edu.ar/blog/wp-content/uploads/2018/08/pet1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13940" r="22154"/>
          <a:stretch/>
        </p:blipFill>
        <p:spPr bwMode="auto">
          <a:xfrm>
            <a:off x="1331832" y="0"/>
            <a:ext cx="752658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" name="Google Shape;573;p49"/>
          <p:cNvSpPr/>
          <p:nvPr/>
        </p:nvSpPr>
        <p:spPr>
          <a:xfrm rot="5400000">
            <a:off x="1263822" y="370253"/>
            <a:ext cx="3358800" cy="4696393"/>
          </a:xfrm>
          <a:prstGeom prst="rect">
            <a:avLst/>
          </a:prstGeom>
          <a:solidFill>
            <a:srgbClr val="ABA487">
              <a:alpha val="617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9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2856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dirty="0">
                <a:solidFill>
                  <a:schemeClr val="lt1"/>
                </a:solidFill>
              </a:rPr>
              <a:t>Consultas:</a:t>
            </a: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>
              <a:buSzPts val="1100"/>
            </a:pPr>
            <a:r>
              <a:rPr lang="es-AR" dirty="0" smtClean="0">
                <a:solidFill>
                  <a:schemeClr val="lt1"/>
                </a:solidFill>
                <a:hlinkClick r:id="rId4"/>
              </a:rPr>
              <a:t>extension@unvime.edu.ar</a:t>
            </a:r>
            <a:endParaRPr lang="es-AR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lt1"/>
                </a:solidFill>
                <a:hlinkClick r:id="rId5"/>
              </a:rPr>
              <a:t>www.unvime.edu.ar</a:t>
            </a:r>
            <a:endParaRPr lang="es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577" name="Google Shape;577;p49"/>
          <p:cNvGrpSpPr/>
          <p:nvPr/>
        </p:nvGrpSpPr>
        <p:grpSpPr>
          <a:xfrm>
            <a:off x="3130147" y="2706984"/>
            <a:ext cx="346056" cy="345674"/>
            <a:chOff x="3303268" y="3817349"/>
            <a:chExt cx="346056" cy="345674"/>
          </a:xfrm>
        </p:grpSpPr>
        <p:sp>
          <p:nvSpPr>
            <p:cNvPr id="578" name="Google Shape;578;p49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79" name="Google Shape;579;p49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576" name="Google Shape;576;p49"/>
          <p:cNvSpPr/>
          <p:nvPr/>
        </p:nvSpPr>
        <p:spPr>
          <a:xfrm>
            <a:off x="3130338" y="3284022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11057" y="274429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unvime_insta</a:t>
            </a:r>
            <a:endParaRPr lang="es-AR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56745" y="3334867"/>
            <a:ext cx="1290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La UNViMe</a:t>
            </a:r>
            <a:endParaRPr lang="es-AR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17" name="Google Shape;182;p28"/>
          <p:cNvSpPr txBox="1">
            <a:spLocks/>
          </p:cNvSpPr>
          <p:nvPr/>
        </p:nvSpPr>
        <p:spPr>
          <a:xfrm>
            <a:off x="1648367" y="2008935"/>
            <a:ext cx="3523768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Livvic"/>
              <a:buNone/>
              <a:defRPr sz="1600" b="1" i="0" u="none" strike="noStrike" cap="none">
                <a:solidFill>
                  <a:srgbClr val="FFFFFF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s-AR" sz="2400" dirty="0" smtClean="0">
                <a:solidFill>
                  <a:schemeClr val="accent6">
                    <a:lumMod val="75000"/>
                  </a:schemeClr>
                </a:solidFill>
              </a:rPr>
              <a:t>MUCHAS GRACIAS</a:t>
            </a:r>
            <a:endParaRPr lang="es-A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ctrTitle" idx="9"/>
          </p:nvPr>
        </p:nvSpPr>
        <p:spPr>
          <a:xfrm>
            <a:off x="3050628" y="473900"/>
            <a:ext cx="6012488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 smtClean="0">
                <a:solidFill>
                  <a:srgbClr val="ABA487"/>
                </a:solidFill>
              </a:rPr>
              <a:t>OBJETIVOS SEU:</a:t>
            </a:r>
            <a:endParaRPr sz="2400" dirty="0">
              <a:solidFill>
                <a:srgbClr val="ABA487"/>
              </a:solidFill>
            </a:endParaRPr>
          </a:p>
        </p:txBody>
      </p:sp>
      <p:sp>
        <p:nvSpPr>
          <p:cNvPr id="142" name="Google Shape;142;p26"/>
          <p:cNvSpPr/>
          <p:nvPr/>
        </p:nvSpPr>
        <p:spPr>
          <a:xfrm rot="-5400000" flipH="1">
            <a:off x="-1079505" y="1079555"/>
            <a:ext cx="5140800" cy="2981689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2"/>
          </p:nvPr>
        </p:nvSpPr>
        <p:spPr>
          <a:xfrm>
            <a:off x="3335189" y="1357670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 smtClean="0">
                <a:solidFill>
                  <a:srgbClr val="ABA487"/>
                </a:solidFill>
              </a:rPr>
              <a:t>02</a:t>
            </a:r>
            <a:endParaRPr sz="4000" dirty="0">
              <a:solidFill>
                <a:srgbClr val="ABA487"/>
              </a:solidFill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 idx="5"/>
          </p:nvPr>
        </p:nvSpPr>
        <p:spPr>
          <a:xfrm>
            <a:off x="3335189" y="3400454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 smtClean="0">
                <a:solidFill>
                  <a:srgbClr val="ABA487"/>
                </a:solidFill>
              </a:rPr>
              <a:t>03</a:t>
            </a:r>
            <a:endParaRPr sz="4000" dirty="0">
              <a:solidFill>
                <a:srgbClr val="ABA487"/>
              </a:solidFill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2663840" y="1955609"/>
            <a:ext cx="4960525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600" b="1" dirty="0" smtClean="0"/>
              <a:t>Desarrollar y Fomentar </a:t>
            </a:r>
            <a:r>
              <a:rPr lang="es-ES" sz="1600" dirty="0" smtClean="0"/>
              <a:t>la extensión universitaria para contribuir a la búsqueda de respuestas de los actuales problemas sociales y así ayudar a su desarrollo sociocultural</a:t>
            </a:r>
            <a:endParaRPr lang="es-ES" sz="1600" dirty="0"/>
          </a:p>
          <a:p>
            <a:pPr marL="914400" lvl="0">
              <a:buClr>
                <a:schemeClr val="accent1"/>
              </a:buClr>
              <a:buFont typeface="Livvic Light"/>
              <a:buChar char="●"/>
            </a:pPr>
            <a:endParaRPr lang="es-ES" dirty="0"/>
          </a:p>
        </p:txBody>
      </p:sp>
      <p:sp>
        <p:nvSpPr>
          <p:cNvPr id="32" name="Subtítulo 1"/>
          <p:cNvSpPr>
            <a:spLocks noGrp="1"/>
          </p:cNvSpPr>
          <p:nvPr>
            <p:ph type="subTitle" idx="1"/>
          </p:nvPr>
        </p:nvSpPr>
        <p:spPr>
          <a:xfrm>
            <a:off x="-517457" y="1761103"/>
            <a:ext cx="3406129" cy="343421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400" b="1" dirty="0" smtClean="0">
                <a:solidFill>
                  <a:schemeClr val="bg1"/>
                </a:solidFill>
              </a:rPr>
              <a:t>Entender </a:t>
            </a:r>
            <a:r>
              <a:rPr lang="es-ES" sz="1400" dirty="0" smtClean="0">
                <a:solidFill>
                  <a:schemeClr val="bg1"/>
                </a:solidFill>
              </a:rPr>
              <a:t>la extensión </a:t>
            </a:r>
          </a:p>
          <a:p>
            <a:pPr marL="609600" lvl="0" indent="0">
              <a:buClr>
                <a:schemeClr val="accent1"/>
              </a:buClr>
            </a:pPr>
            <a:r>
              <a:rPr lang="es-ES" sz="1400" dirty="0" smtClean="0">
                <a:solidFill>
                  <a:schemeClr val="bg1"/>
                </a:solidFill>
              </a:rPr>
              <a:t>universitaria como parte de un proceso formativo de estudiantes y docentes. Que tiene que ocupar un lugar de jerarquía, que debe ensancharse con la capacitación formal alternativa y con aquellos sectores de la comunidad que precisan adquirir y certificar conocimientos y habilidades.</a:t>
            </a:r>
          </a:p>
          <a:p>
            <a:pPr marL="609600" lvl="0" indent="0">
              <a:buClr>
                <a:schemeClr val="accent1"/>
              </a:buClr>
            </a:pPr>
            <a:r>
              <a:rPr lang="es-ES" sz="1400" dirty="0" smtClean="0">
                <a:solidFill>
                  <a:schemeClr val="bg1"/>
                </a:solidFill>
              </a:rPr>
              <a:t>Que multipliquen sus oportunidades en el mundo del trabajo, formalizar y fortalecer capacidades comunitarias para mejorar sus condiciones de vida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DD213E-D00F-46C4-8001-76CFECA37DB4}"/>
              </a:ext>
            </a:extLst>
          </p:cNvPr>
          <p:cNvSpPr txBox="1"/>
          <p:nvPr/>
        </p:nvSpPr>
        <p:spPr>
          <a:xfrm>
            <a:off x="3050628" y="133187"/>
            <a:ext cx="399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ORDENANZA CS N </a:t>
            </a:r>
            <a:r>
              <a:rPr lang="en-US" sz="2000" b="1" dirty="0" smtClean="0"/>
              <a:t>002/2021</a:t>
            </a:r>
            <a:endParaRPr lang="en-US" sz="2000" b="1" dirty="0"/>
          </a:p>
        </p:txBody>
      </p:sp>
      <p:sp>
        <p:nvSpPr>
          <p:cNvPr id="12" name="Subtítulo 1"/>
          <p:cNvSpPr>
            <a:spLocks noGrp="1"/>
          </p:cNvSpPr>
          <p:nvPr>
            <p:ph type="subTitle" idx="1"/>
          </p:nvPr>
        </p:nvSpPr>
        <p:spPr>
          <a:xfrm>
            <a:off x="2663840" y="3950321"/>
            <a:ext cx="4960526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600" b="1" dirty="0"/>
              <a:t>Incentivar</a:t>
            </a:r>
            <a:r>
              <a:rPr lang="es-ES" sz="1600" dirty="0"/>
              <a:t> la producción de calidad y la formación de recursos humanos de excelencia</a:t>
            </a:r>
          </a:p>
        </p:txBody>
      </p:sp>
      <p:sp>
        <p:nvSpPr>
          <p:cNvPr id="16" name="Google Shape;148;p26"/>
          <p:cNvSpPr txBox="1">
            <a:spLocks noGrp="1"/>
          </p:cNvSpPr>
          <p:nvPr>
            <p:ph type="title" idx="2"/>
          </p:nvPr>
        </p:nvSpPr>
        <p:spPr>
          <a:xfrm>
            <a:off x="154757" y="1103524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 smtClean="0">
                <a:solidFill>
                  <a:schemeClr val="lt1"/>
                </a:solidFill>
              </a:rPr>
              <a:t>01</a:t>
            </a:r>
            <a:endParaRPr sz="40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ctrTitle" idx="9"/>
          </p:nvPr>
        </p:nvSpPr>
        <p:spPr>
          <a:xfrm>
            <a:off x="2981690" y="-13907"/>
            <a:ext cx="7723096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400" dirty="0">
                <a:solidFill>
                  <a:srgbClr val="ABA487"/>
                </a:solidFill>
              </a:rPr>
              <a:t>OBJETIVOS: </a:t>
            </a:r>
            <a:r>
              <a:rPr lang="en-US" sz="2400" dirty="0" err="1">
                <a:solidFill>
                  <a:srgbClr val="ABA487"/>
                </a:solidFill>
              </a:rPr>
              <a:t>convocatoria</a:t>
            </a:r>
            <a:r>
              <a:rPr lang="en-US" sz="2400" dirty="0">
                <a:solidFill>
                  <a:srgbClr val="ABA487"/>
                </a:solidFill>
              </a:rPr>
              <a:t> </a:t>
            </a:r>
            <a:r>
              <a:rPr lang="en-US" sz="2400" dirty="0" smtClean="0">
                <a:solidFill>
                  <a:srgbClr val="ABA487"/>
                </a:solidFill>
              </a:rPr>
              <a:t>SEU</a:t>
            </a:r>
            <a:endParaRPr sz="2400" dirty="0">
              <a:solidFill>
                <a:srgbClr val="ABA487"/>
              </a:solidFill>
            </a:endParaRPr>
          </a:p>
        </p:txBody>
      </p:sp>
      <p:sp>
        <p:nvSpPr>
          <p:cNvPr id="142" name="Google Shape;142;p26"/>
          <p:cNvSpPr/>
          <p:nvPr/>
        </p:nvSpPr>
        <p:spPr>
          <a:xfrm rot="-5400000" flipH="1">
            <a:off x="-1079555" y="1082254"/>
            <a:ext cx="5140800" cy="2981689"/>
          </a:xfrm>
          <a:prstGeom prst="rect">
            <a:avLst/>
          </a:prstGeom>
          <a:solidFill>
            <a:srgbClr val="ABA4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 idx="8"/>
          </p:nvPr>
        </p:nvSpPr>
        <p:spPr>
          <a:xfrm>
            <a:off x="1849509" y="1852566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03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48" name="Google Shape;148;p26"/>
          <p:cNvSpPr txBox="1">
            <a:spLocks noGrp="1"/>
          </p:cNvSpPr>
          <p:nvPr>
            <p:ph type="title" idx="2"/>
          </p:nvPr>
        </p:nvSpPr>
        <p:spPr>
          <a:xfrm>
            <a:off x="1849509" y="497002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01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51" name="Google Shape;151;p26"/>
          <p:cNvSpPr txBox="1">
            <a:spLocks noGrp="1"/>
          </p:cNvSpPr>
          <p:nvPr>
            <p:ph type="title" idx="5"/>
          </p:nvPr>
        </p:nvSpPr>
        <p:spPr>
          <a:xfrm>
            <a:off x="1849509" y="1230497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02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15"/>
          </p:nvPr>
        </p:nvSpPr>
        <p:spPr>
          <a:xfrm>
            <a:off x="1849509" y="252201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04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57" name="Google Shape;157;p26"/>
          <p:cNvSpPr txBox="1">
            <a:spLocks noGrp="1"/>
          </p:cNvSpPr>
          <p:nvPr>
            <p:ph type="title" idx="18"/>
          </p:nvPr>
        </p:nvSpPr>
        <p:spPr>
          <a:xfrm>
            <a:off x="1849509" y="3149654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lt1"/>
                </a:solidFill>
              </a:rPr>
              <a:t>05</a:t>
            </a:r>
            <a:endParaRPr sz="4000" dirty="0">
              <a:solidFill>
                <a:schemeClr val="lt1"/>
              </a:solidFill>
            </a:endParaRPr>
          </a:p>
        </p:txBody>
      </p:sp>
      <p:sp>
        <p:nvSpPr>
          <p:cNvPr id="19" name="Google Shape;157;p26"/>
          <p:cNvSpPr txBox="1">
            <a:spLocks/>
          </p:cNvSpPr>
          <p:nvPr/>
        </p:nvSpPr>
        <p:spPr>
          <a:xfrm>
            <a:off x="1849509" y="4433347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sz="4000" dirty="0" smtClean="0">
                <a:solidFill>
                  <a:schemeClr val="lt1"/>
                </a:solidFill>
              </a:rPr>
              <a:t>07</a:t>
            </a:r>
            <a:endParaRPr lang="es" sz="4000" dirty="0">
              <a:solidFill>
                <a:schemeClr val="lt1"/>
              </a:solidFill>
            </a:endParaRPr>
          </a:p>
        </p:txBody>
      </p:sp>
      <p:sp>
        <p:nvSpPr>
          <p:cNvPr id="33" name="Subtítulo 1"/>
          <p:cNvSpPr>
            <a:spLocks noGrp="1"/>
          </p:cNvSpPr>
          <p:nvPr>
            <p:ph type="subTitle" idx="1"/>
          </p:nvPr>
        </p:nvSpPr>
        <p:spPr>
          <a:xfrm>
            <a:off x="2520150" y="615911"/>
            <a:ext cx="5013855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/>
              <a:t>Definir </a:t>
            </a:r>
            <a:r>
              <a:rPr lang="es-ES" sz="1200" dirty="0" smtClean="0"/>
              <a:t>una primer  normativa que establezca </a:t>
            </a:r>
            <a:r>
              <a:rPr lang="es-ES" sz="1200" b="1" dirty="0" smtClean="0"/>
              <a:t>estándares nacionales </a:t>
            </a:r>
            <a:r>
              <a:rPr lang="es-ES" sz="1200" dirty="0" smtClean="0"/>
              <a:t>para presentación de proyectos. </a:t>
            </a:r>
            <a:endParaRPr lang="es-ES" sz="1200" dirty="0"/>
          </a:p>
        </p:txBody>
      </p:sp>
      <p:sp>
        <p:nvSpPr>
          <p:cNvPr id="35" name="Subtítulo 1"/>
          <p:cNvSpPr>
            <a:spLocks noGrp="1"/>
          </p:cNvSpPr>
          <p:nvPr>
            <p:ph type="subTitle" idx="1"/>
          </p:nvPr>
        </p:nvSpPr>
        <p:spPr>
          <a:xfrm>
            <a:off x="2520150" y="1181065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/>
              <a:t>Que </a:t>
            </a:r>
            <a:r>
              <a:rPr lang="es-ES" sz="1200" dirty="0" smtClean="0"/>
              <a:t>los proyectos anteriormente presentados, se </a:t>
            </a:r>
            <a:r>
              <a:rPr lang="es-ES" sz="1200" b="1" dirty="0" smtClean="0"/>
              <a:t>reincorporen </a:t>
            </a:r>
            <a:r>
              <a:rPr lang="es-ES" sz="1200" dirty="0" smtClean="0"/>
              <a:t>a la nueva normativa vigente, mediante un plan de adecuación de los mismos</a:t>
            </a:r>
            <a:endParaRPr lang="es-ES" sz="1200" dirty="0"/>
          </a:p>
        </p:txBody>
      </p:sp>
      <p:sp>
        <p:nvSpPr>
          <p:cNvPr id="37" name="Subtítulo 1"/>
          <p:cNvSpPr>
            <a:spLocks noGrp="1"/>
          </p:cNvSpPr>
          <p:nvPr>
            <p:ph type="subTitle" idx="1"/>
          </p:nvPr>
        </p:nvSpPr>
        <p:spPr>
          <a:xfrm>
            <a:off x="2507684" y="3975730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 smtClean="0"/>
              <a:t>Establecer requisitos claros, necesarios para poder </a:t>
            </a:r>
            <a:r>
              <a:rPr lang="es-ES" sz="1200" b="1" dirty="0" smtClean="0"/>
              <a:t>participar</a:t>
            </a:r>
            <a:r>
              <a:rPr lang="es-ES" sz="1200" dirty="0" smtClean="0"/>
              <a:t> de en un proyecto de extensión. </a:t>
            </a:r>
            <a:endParaRPr lang="es-ES" sz="1200" dirty="0"/>
          </a:p>
        </p:txBody>
      </p:sp>
      <p:sp>
        <p:nvSpPr>
          <p:cNvPr id="38" name="Subtítulo 1"/>
          <p:cNvSpPr>
            <a:spLocks noGrp="1"/>
          </p:cNvSpPr>
          <p:nvPr>
            <p:ph type="subTitle" idx="1"/>
          </p:nvPr>
        </p:nvSpPr>
        <p:spPr>
          <a:xfrm>
            <a:off x="2474996" y="4564735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 smtClean="0"/>
              <a:t>Definir </a:t>
            </a:r>
            <a:r>
              <a:rPr lang="es-ES" sz="1200" b="1" dirty="0" smtClean="0"/>
              <a:t>modalidades concretas </a:t>
            </a:r>
            <a:r>
              <a:rPr lang="es-ES" sz="1200" dirty="0" smtClean="0"/>
              <a:t>de presentación de los proyectos</a:t>
            </a:r>
            <a:endParaRPr lang="es-ES" sz="1200" dirty="0"/>
          </a:p>
        </p:txBody>
      </p:sp>
      <p:sp>
        <p:nvSpPr>
          <p:cNvPr id="16" name="Subtítulo 1"/>
          <p:cNvSpPr>
            <a:spLocks noGrp="1"/>
          </p:cNvSpPr>
          <p:nvPr>
            <p:ph type="subTitle" idx="1"/>
          </p:nvPr>
        </p:nvSpPr>
        <p:spPr>
          <a:xfrm>
            <a:off x="2474996" y="2565429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 smtClean="0"/>
              <a:t>Realizar un </a:t>
            </a:r>
            <a:r>
              <a:rPr lang="es-ES" sz="1200" b="1" dirty="0" smtClean="0"/>
              <a:t>seguimiento permanente </a:t>
            </a:r>
            <a:r>
              <a:rPr lang="es-ES" sz="1200" dirty="0" smtClean="0"/>
              <a:t>de proyectos y de evaluación; así como también un ordenamiento en las rendiciones de los mismos.</a:t>
            </a:r>
            <a:endParaRPr lang="es-ES" sz="1200" dirty="0"/>
          </a:p>
        </p:txBody>
      </p:sp>
      <p:sp>
        <p:nvSpPr>
          <p:cNvPr id="18" name="Subtítulo 1"/>
          <p:cNvSpPr>
            <a:spLocks noGrp="1"/>
          </p:cNvSpPr>
          <p:nvPr>
            <p:ph type="subTitle" idx="1"/>
          </p:nvPr>
        </p:nvSpPr>
        <p:spPr>
          <a:xfrm>
            <a:off x="2474996" y="3222201"/>
            <a:ext cx="5010832" cy="658344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 smtClean="0"/>
              <a:t>Establecer </a:t>
            </a:r>
            <a:r>
              <a:rPr lang="es-ES" sz="1200" dirty="0"/>
              <a:t>un proceso de </a:t>
            </a:r>
            <a:r>
              <a:rPr lang="es-ES" sz="1200" b="1" dirty="0"/>
              <a:t>evaluación por pares disciplinarios </a:t>
            </a:r>
            <a:r>
              <a:rPr lang="es-ES" sz="1200" dirty="0"/>
              <a:t>externos </a:t>
            </a:r>
            <a:r>
              <a:rPr lang="es-ES" sz="1200" dirty="0" smtClean="0"/>
              <a:t>, acudiendo al banco de evaluadores de docentes de las  </a:t>
            </a:r>
            <a:r>
              <a:rPr lang="es-ES" sz="1200" dirty="0"/>
              <a:t>U</a:t>
            </a:r>
            <a:r>
              <a:rPr lang="es-ES" sz="1200" dirty="0" smtClean="0"/>
              <a:t>niversidades </a:t>
            </a:r>
            <a:r>
              <a:rPr lang="es-ES" sz="1200" dirty="0"/>
              <a:t>N</a:t>
            </a:r>
            <a:r>
              <a:rPr lang="es-ES" sz="1200" dirty="0" smtClean="0"/>
              <a:t>acionales</a:t>
            </a:r>
            <a:endParaRPr lang="es-ES" sz="1200" dirty="0"/>
          </a:p>
        </p:txBody>
      </p:sp>
      <p:sp>
        <p:nvSpPr>
          <p:cNvPr id="20" name="Google Shape;157;p26"/>
          <p:cNvSpPr txBox="1">
            <a:spLocks/>
          </p:cNvSpPr>
          <p:nvPr/>
        </p:nvSpPr>
        <p:spPr>
          <a:xfrm>
            <a:off x="1849509" y="3792268"/>
            <a:ext cx="1573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" sz="4000" dirty="0">
                <a:solidFill>
                  <a:schemeClr val="lt1"/>
                </a:solidFill>
              </a:rPr>
              <a:t>06</a:t>
            </a:r>
          </a:p>
        </p:txBody>
      </p:sp>
      <p:sp>
        <p:nvSpPr>
          <p:cNvPr id="21" name="Subtítulo 1"/>
          <p:cNvSpPr>
            <a:spLocks noGrp="1"/>
          </p:cNvSpPr>
          <p:nvPr>
            <p:ph type="subTitle" idx="1"/>
          </p:nvPr>
        </p:nvSpPr>
        <p:spPr>
          <a:xfrm>
            <a:off x="2520150" y="1827489"/>
            <a:ext cx="5010832" cy="572400"/>
          </a:xfrm>
        </p:spPr>
        <p:txBody>
          <a:bodyPr/>
          <a:lstStyle/>
          <a:p>
            <a:pPr marL="609600" lvl="0" indent="0">
              <a:buClr>
                <a:schemeClr val="accent1"/>
              </a:buClr>
            </a:pPr>
            <a:r>
              <a:rPr lang="es-ES" sz="1200" dirty="0" smtClean="0"/>
              <a:t>Incorporar una  </a:t>
            </a:r>
            <a:r>
              <a:rPr lang="es-ES" sz="1200" b="1" dirty="0" smtClean="0"/>
              <a:t>visión  especializada, interdisciplinaria y de calidad </a:t>
            </a:r>
            <a:r>
              <a:rPr lang="es-ES" sz="1200" dirty="0" smtClean="0"/>
              <a:t>a través de la formación y participación activa de una Comisión Asesora de Extensión Universitaria (CAEX).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942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-663697" y="156561"/>
            <a:ext cx="3454556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2400" dirty="0" smtClean="0">
                <a:solidFill>
                  <a:srgbClr val="ABA487"/>
                </a:solidFill>
              </a:rPr>
              <a:t>MODALIDADES</a:t>
            </a:r>
            <a:endParaRPr sz="2400" dirty="0">
              <a:solidFill>
                <a:srgbClr val="ABA487"/>
              </a:solidFill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0" y="479220"/>
            <a:ext cx="362100" cy="1988700"/>
          </a:xfrm>
          <a:prstGeom prst="rect">
            <a:avLst/>
          </a:prstGeom>
          <a:solidFill>
            <a:srgbClr val="CFC3AC">
              <a:alpha val="58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74;p28"/>
          <p:cNvSpPr/>
          <p:nvPr/>
        </p:nvSpPr>
        <p:spPr>
          <a:xfrm>
            <a:off x="3138055" y="80872"/>
            <a:ext cx="5986557" cy="11369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5;p28"/>
          <p:cNvSpPr/>
          <p:nvPr/>
        </p:nvSpPr>
        <p:spPr>
          <a:xfrm>
            <a:off x="-19693" y="1527325"/>
            <a:ext cx="9144305" cy="3624376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79;p28"/>
          <p:cNvSpPr txBox="1">
            <a:spLocks/>
          </p:cNvSpPr>
          <p:nvPr/>
        </p:nvSpPr>
        <p:spPr>
          <a:xfrm>
            <a:off x="3739266" y="271588"/>
            <a:ext cx="4499737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Los </a:t>
            </a:r>
            <a:r>
              <a:rPr lang="en-US" b="1" dirty="0" err="1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proyectos</a:t>
            </a:r>
            <a:r>
              <a:rPr lang="en-US" b="1" dirty="0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 de </a:t>
            </a:r>
            <a:r>
              <a:rPr lang="en-US" b="1" dirty="0" err="1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Extensión</a:t>
            </a:r>
            <a:r>
              <a:rPr lang="en-US" b="1" dirty="0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b="1" dirty="0" err="1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Universitaria</a:t>
            </a:r>
            <a:r>
              <a:rPr lang="en-US" b="1" dirty="0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b="1" dirty="0" err="1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podrán</a:t>
            </a:r>
            <a:r>
              <a:rPr lang="en-US" b="1" dirty="0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 </a:t>
            </a:r>
            <a:r>
              <a:rPr lang="en-US" b="1" dirty="0" err="1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formularse</a:t>
            </a:r>
            <a:r>
              <a:rPr lang="en-US" b="1" dirty="0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 de </a:t>
            </a:r>
            <a:r>
              <a:rPr lang="en-US" b="1" dirty="0" err="1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acuerdo</a:t>
            </a:r>
            <a:r>
              <a:rPr lang="en-US" b="1" dirty="0" smtClean="0">
                <a:solidFill>
                  <a:schemeClr val="lt1"/>
                </a:solidFill>
                <a:latin typeface="Catamaran" panose="020B0604020202020204" charset="0"/>
                <a:cs typeface="Catamaran" panose="020B0604020202020204" charset="0"/>
              </a:rPr>
              <a:t> a las siguientes modalidades: </a:t>
            </a:r>
            <a:endParaRPr lang="en-US" b="1" dirty="0">
              <a:solidFill>
                <a:schemeClr val="lt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15" name="Google Shape;181;p28"/>
          <p:cNvSpPr txBox="1">
            <a:spLocks/>
          </p:cNvSpPr>
          <p:nvPr/>
        </p:nvSpPr>
        <p:spPr>
          <a:xfrm>
            <a:off x="687098" y="3017163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000" b="1" dirty="0">
                <a:solidFill>
                  <a:schemeClr val="lt1"/>
                </a:solidFill>
                <a:latin typeface="Livvic" pitchFamily="2" charset="0"/>
              </a:rPr>
              <a:t>PROYECTOS </a:t>
            </a:r>
            <a:r>
              <a:rPr lang="es-AR" sz="2000" b="1" dirty="0" smtClean="0">
                <a:solidFill>
                  <a:schemeClr val="lt1"/>
                </a:solidFill>
                <a:latin typeface="Livvic" pitchFamily="2" charset="0"/>
              </a:rPr>
              <a:t> &gt; </a:t>
            </a:r>
            <a:r>
              <a:rPr lang="es-AR" sz="2000" b="1" dirty="0">
                <a:solidFill>
                  <a:schemeClr val="lt1"/>
                </a:solidFill>
                <a:latin typeface="Livvic" pitchFamily="2" charset="0"/>
              </a:rPr>
              <a:t>CATEGORÍAS </a:t>
            </a:r>
            <a:r>
              <a:rPr lang="es-AR" b="1" dirty="0">
                <a:solidFill>
                  <a:schemeClr val="lt1"/>
                </a:solidFill>
                <a:latin typeface="Livvic" pitchFamily="2" charset="0"/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07486" y="2293121"/>
            <a:ext cx="476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1</a:t>
            </a:r>
            <a:r>
              <a:rPr lang="es-MX" sz="1800" b="1" dirty="0" smtClean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) </a:t>
            </a:r>
            <a:r>
              <a:rPr lang="es-MX" sz="1800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Proyecto de </a:t>
            </a:r>
            <a:r>
              <a:rPr lang="es-MX" sz="1800" b="1" dirty="0" smtClean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 Extensión de Interés social </a:t>
            </a:r>
            <a:r>
              <a:rPr lang="es-MX" sz="1800" b="1" dirty="0" smtClean="0">
                <a:solidFill>
                  <a:srgbClr val="FFFF00"/>
                </a:solidFill>
                <a:latin typeface="Catamaran" panose="020B0604020202020204" charset="0"/>
                <a:cs typeface="Catamaran" panose="020B0604020202020204" charset="0"/>
              </a:rPr>
              <a:t>(PEIS)</a:t>
            </a:r>
            <a:endParaRPr lang="es-AR" sz="1800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622793" y="3017163"/>
            <a:ext cx="476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2</a:t>
            </a:r>
            <a:r>
              <a:rPr lang="es-MX" sz="1800" b="1" dirty="0" smtClean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) </a:t>
            </a:r>
            <a:r>
              <a:rPr lang="es-MX" sz="1800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Proyecto de </a:t>
            </a:r>
            <a:r>
              <a:rPr lang="es-MX" sz="1800" b="1" dirty="0" smtClean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 Extensión y Docencia</a:t>
            </a:r>
          </a:p>
          <a:p>
            <a:r>
              <a:rPr lang="es-MX" sz="1800" b="1" dirty="0" smtClean="0">
                <a:solidFill>
                  <a:srgbClr val="FFFF00"/>
                </a:solidFill>
                <a:latin typeface="Catamaran" panose="020B0604020202020204" charset="0"/>
                <a:cs typeface="Catamaran" panose="020B0604020202020204" charset="0"/>
              </a:rPr>
              <a:t>(PED)</a:t>
            </a:r>
            <a:endParaRPr lang="es-AR" sz="1800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622793" y="3782959"/>
            <a:ext cx="4763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3</a:t>
            </a:r>
            <a:r>
              <a:rPr lang="es-MX" sz="1800" b="1" dirty="0" smtClean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) </a:t>
            </a:r>
            <a:r>
              <a:rPr lang="es-MX" sz="1800" b="1" dirty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Proyecto de </a:t>
            </a:r>
            <a:r>
              <a:rPr lang="es-MX" sz="1800" b="1" dirty="0" smtClean="0">
                <a:solidFill>
                  <a:schemeClr val="bg1"/>
                </a:solidFill>
                <a:latin typeface="Catamaran" panose="020B0604020202020204" charset="0"/>
                <a:cs typeface="Catamaran" panose="020B0604020202020204" charset="0"/>
              </a:rPr>
              <a:t> Extensión de Interés Institucional </a:t>
            </a:r>
          </a:p>
          <a:p>
            <a:r>
              <a:rPr lang="es-MX" sz="1800" b="1" dirty="0" smtClean="0">
                <a:solidFill>
                  <a:srgbClr val="FFFF00"/>
                </a:solidFill>
                <a:latin typeface="Catamaran" panose="020B0604020202020204" charset="0"/>
                <a:cs typeface="Catamaran" panose="020B0604020202020204" charset="0"/>
              </a:rPr>
              <a:t>(PEII)</a:t>
            </a:r>
            <a:endParaRPr lang="es-AR" sz="1800" dirty="0">
              <a:solidFill>
                <a:schemeClr val="bg1"/>
              </a:solidFill>
              <a:latin typeface="Catamaran" panose="020B0604020202020204" charset="0"/>
              <a:cs typeface="Catamaran" panose="020B0604020202020204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3138055" y="1788844"/>
            <a:ext cx="0" cy="30533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705171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</a:t>
            </a:r>
            <a:r>
              <a:rPr lang="es-ES" sz="1400" dirty="0" smtClean="0">
                <a:solidFill>
                  <a:srgbClr val="ABA487"/>
                </a:solidFill>
              </a:rPr>
              <a:t>EXTENSION UNIVERSITARIA</a:t>
            </a:r>
            <a:endParaRPr sz="1400" dirty="0"/>
          </a:p>
        </p:txBody>
      </p:sp>
      <p:sp>
        <p:nvSpPr>
          <p:cNvPr id="174" name="Google Shape;174;p28"/>
          <p:cNvSpPr/>
          <p:nvPr/>
        </p:nvSpPr>
        <p:spPr>
          <a:xfrm>
            <a:off x="3402788" y="0"/>
            <a:ext cx="4254342" cy="28481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4781456" y="2848142"/>
            <a:ext cx="3226297" cy="22953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180874" y="1300918"/>
            <a:ext cx="2871291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050" b="1" dirty="0" smtClean="0"/>
              <a:t>CRITERIOS DE EVALUACION :</a:t>
            </a:r>
          </a:p>
          <a:p>
            <a:pPr marL="0" lvl="0" indent="0"/>
            <a:endParaRPr lang="es-MX" sz="1050" b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MX" sz="1050" b="1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s-MX" sz="1050" b="1" dirty="0" smtClean="0"/>
              <a:t>Pertinencia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Acorde a los objetivos propuestos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Coherente con el diagnostico contextual de la situación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Objetivos y actividades en relación con la problemática/destinatarios/beneficiarios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Temática de interés social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Organizaciones su actores involucradas desde formulación hasta evaluación de impacto. </a:t>
            </a:r>
          </a:p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s-MX" sz="1050" b="1" dirty="0" smtClean="0"/>
              <a:t>Calidad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Objetivos: alcance del proyecto – Tema/problema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Transferencia: innovadora de contenidos y en un área definida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Metodología: factibilidad claridad de la propuesta metodológica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Impacto Social</a:t>
            </a:r>
          </a:p>
          <a:p>
            <a:pPr marL="228600" lvl="0" indent="-228600">
              <a:buFont typeface="+mj-lt"/>
              <a:buAutoNum type="arabicPeriod"/>
            </a:pPr>
            <a:endParaRPr lang="es-MX" sz="1050" u="sng" dirty="0" smtClean="0"/>
          </a:p>
          <a:p>
            <a:pPr marL="228600" lvl="0" indent="-228600">
              <a:buFont typeface="+mj-lt"/>
              <a:buAutoNum type="alphaLcParenR"/>
            </a:pPr>
            <a:endParaRPr lang="es-MX" sz="1050" b="1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684827" y="970044"/>
            <a:ext cx="3687395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 smtClean="0">
                <a:solidFill>
                  <a:schemeClr val="lt1"/>
                </a:solidFill>
              </a:rPr>
              <a:t>Se orientan al abordaje de problemáticas socio-ambientales y/o socioculturales en forma interdisciplinaria y conjunta con las organizaciones y actores sociales del medio. Se busca como finalidad principal promover la expansión de las capacidades sociales, el mejoramiento de la calidad de vida de los destinatarios y el impacto de sus actividades</a:t>
            </a:r>
            <a:endParaRPr lang="es-MX" sz="1400" dirty="0">
              <a:solidFill>
                <a:schemeClr val="lt1"/>
              </a:solidFill>
            </a:endParaRPr>
          </a:p>
          <a:p>
            <a:pPr marL="0" lvl="0" indent="0"/>
            <a:endParaRPr lang="es-MX"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686261" y="433370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>
                <a:solidFill>
                  <a:srgbClr val="FFFF00"/>
                </a:solidFill>
              </a:rPr>
              <a:t>Proyectos de extensión de interés social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76161" y="65621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sz="3200" dirty="0" smtClean="0">
                <a:solidFill>
                  <a:srgbClr val="ABA487"/>
                </a:solidFill>
              </a:rPr>
              <a:t>PEIS</a:t>
            </a:r>
            <a:endParaRPr sz="3200" dirty="0">
              <a:solidFill>
                <a:srgbClr val="ABA487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6258113" y="2715756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/>
              <a:t>DURACIÓN:</a:t>
            </a:r>
            <a:endParaRPr dirty="0"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5955735" y="3253039"/>
            <a:ext cx="1701395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es-MX" sz="1200" dirty="0" smtClean="0"/>
              <a:t>MINIMA: 12 MESES</a:t>
            </a:r>
          </a:p>
          <a:p>
            <a:pPr marL="0" lvl="0" indent="0" algn="r"/>
            <a:r>
              <a:rPr lang="es-MX" sz="1200" dirty="0" smtClean="0"/>
              <a:t>MAXIMA: 24 MESES</a:t>
            </a:r>
            <a:endParaRPr lang="es-MX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3247461" y="3721063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4. Vinculación </a:t>
            </a: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con el </a:t>
            </a:r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medio</a:t>
            </a:r>
          </a:p>
          <a:p>
            <a:pPr lvl="0"/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5. Coherencia </a:t>
            </a: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interna</a:t>
            </a:r>
          </a:p>
          <a:p>
            <a:pPr lvl="0"/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6. Articulación </a:t>
            </a: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con la docencia y la investigación</a:t>
            </a:r>
          </a:p>
          <a:p>
            <a:pPr lvl="0"/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7. </a:t>
            </a:r>
            <a:r>
              <a:rPr lang="es-MX" sz="1050" dirty="0" err="1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Interdisciplina</a:t>
            </a: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  <a:p>
            <a:pPr lvl="0"/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8. Integración </a:t>
            </a: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de </a:t>
            </a:r>
            <a:r>
              <a:rPr lang="es-MX" sz="1050" dirty="0" err="1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interclaustros</a:t>
            </a: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  <a:p>
            <a:pPr lvl="0"/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9. Sostenibilidad</a:t>
            </a: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705171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</a:t>
            </a:r>
            <a:r>
              <a:rPr lang="es-ES" sz="1400" dirty="0" smtClean="0">
                <a:solidFill>
                  <a:srgbClr val="ABA487"/>
                </a:solidFill>
              </a:rPr>
              <a:t>EXTENSION UNIVERSITARIA</a:t>
            </a:r>
            <a:endParaRPr sz="1400" dirty="0"/>
          </a:p>
        </p:txBody>
      </p:sp>
      <p:sp>
        <p:nvSpPr>
          <p:cNvPr id="174" name="Google Shape;174;p28"/>
          <p:cNvSpPr/>
          <p:nvPr/>
        </p:nvSpPr>
        <p:spPr>
          <a:xfrm>
            <a:off x="3402788" y="0"/>
            <a:ext cx="4254342" cy="28481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4195256" y="2850251"/>
            <a:ext cx="3226297" cy="22953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129452" y="764412"/>
            <a:ext cx="2871291" cy="660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050" b="1" dirty="0" smtClean="0"/>
              <a:t>CRITERIOS DE EVALUACION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MX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b="1" dirty="0" smtClean="0"/>
              <a:t>Requisitos: 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 smtClean="0"/>
              <a:t>Aborda</a:t>
            </a:r>
            <a:r>
              <a:rPr lang="es-MX" sz="1050" b="1" dirty="0" smtClean="0"/>
              <a:t>r </a:t>
            </a:r>
            <a:r>
              <a:rPr lang="es-MX" sz="1050" dirty="0" smtClean="0"/>
              <a:t>contenidos temáticos propios de la </a:t>
            </a:r>
            <a:r>
              <a:rPr lang="es-MX" sz="1050" dirty="0" err="1" smtClean="0"/>
              <a:t>currícula</a:t>
            </a:r>
            <a:r>
              <a:rPr lang="es-MX" sz="1050" dirty="0" smtClean="0"/>
              <a:t> del o los curso/s  involucrados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 smtClean="0"/>
              <a:t>Abordar contenidos propios de la </a:t>
            </a:r>
            <a:r>
              <a:rPr lang="es-MX" sz="1050" dirty="0" err="1" smtClean="0"/>
              <a:t>currícula</a:t>
            </a:r>
            <a:endParaRPr lang="es-MX" sz="1050" dirty="0" smtClean="0"/>
          </a:p>
          <a:p>
            <a:pPr marL="228600" indent="-228600">
              <a:buFont typeface="+mj-lt"/>
              <a:buAutoNum type="arabicPeriod"/>
            </a:pPr>
            <a:r>
              <a:rPr lang="es-MX" sz="1050" dirty="0" smtClean="0"/>
              <a:t>Adjuntar programa/s analíticos del o los cursos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 smtClean="0"/>
              <a:t>Plantear la participación de la totalidad de la matricula estudiantil del o los curso/s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 smtClean="0"/>
              <a:t>Conformidad de instituciones y aval de unidad académica</a:t>
            </a:r>
            <a:endParaRPr lang="es-MX" sz="1050" b="1" dirty="0" smtClean="0"/>
          </a:p>
          <a:p>
            <a:pPr marL="228600" indent="-228600">
              <a:buFont typeface="+mj-lt"/>
              <a:buAutoNum type="arabicPeriod"/>
            </a:pPr>
            <a:endParaRPr lang="es-MX" sz="1050" b="1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s-MX" sz="1050" b="1" dirty="0" smtClean="0"/>
              <a:t>Pertinencia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Acorde a los objetivos propuestos  de Ext. y Docencia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Desarrollar actividades con actores sociales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Los alumnos cuenten con conocimientos teóricos básicos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Se constituya como recurso pedagógico en la planificación del o los cursos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Los </a:t>
            </a:r>
            <a:r>
              <a:rPr lang="es-MX" sz="1050" dirty="0" err="1" smtClean="0"/>
              <a:t>obj</a:t>
            </a:r>
            <a:r>
              <a:rPr lang="es-MX" sz="1050" dirty="0" smtClean="0"/>
              <a:t>. y </a:t>
            </a:r>
            <a:r>
              <a:rPr lang="es-MX" sz="1050" dirty="0" err="1" smtClean="0"/>
              <a:t>act</a:t>
            </a:r>
            <a:r>
              <a:rPr lang="es-MX" sz="1050" dirty="0" smtClean="0"/>
              <a:t>. estén en relación con las problemáticas y actores identificados.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Proponga </a:t>
            </a:r>
            <a:r>
              <a:rPr lang="es-MX" sz="1050" dirty="0" err="1" smtClean="0"/>
              <a:t>act</a:t>
            </a:r>
            <a:r>
              <a:rPr lang="es-MX" sz="1050" dirty="0" smtClean="0"/>
              <a:t>. Factibles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Manifestación de las </a:t>
            </a:r>
            <a:r>
              <a:rPr lang="es-MX" sz="1050" dirty="0" err="1" smtClean="0"/>
              <a:t>org</a:t>
            </a:r>
            <a:r>
              <a:rPr lang="es-MX" sz="1050" dirty="0" smtClean="0"/>
              <a:t>. Y participantes su voluntad de participación. </a:t>
            </a:r>
          </a:p>
          <a:p>
            <a:pPr marL="228600" lvl="0" indent="-228600">
              <a:buFont typeface="+mj-lt"/>
              <a:buAutoNum type="arabicPeriod"/>
            </a:pPr>
            <a:endParaRPr lang="es-MX" sz="1050" u="sng" dirty="0" smtClean="0"/>
          </a:p>
          <a:p>
            <a:pPr marL="228600" lvl="0" indent="-228600">
              <a:buFont typeface="+mj-lt"/>
              <a:buAutoNum type="alphaLcParenR"/>
            </a:pPr>
            <a:endParaRPr lang="es-MX" sz="1050" b="1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684827" y="970044"/>
            <a:ext cx="3687395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 smtClean="0">
                <a:solidFill>
                  <a:schemeClr val="lt1"/>
                </a:solidFill>
              </a:rPr>
              <a:t>Tienen como objeto integrar las acciones de extensión al proceso de enseñanza y de aprendizaje. Su desarrollo debe posibilitar el aprendizaje de contenidos específicos de los programas curriculares en situación de contexto real e iniciar la formación de los alumnos a partir de las identificación de una situación problema.</a:t>
            </a:r>
            <a:endParaRPr lang="es-MX" sz="1400" dirty="0">
              <a:solidFill>
                <a:schemeClr val="lt1"/>
              </a:solidFill>
            </a:endParaRPr>
          </a:p>
          <a:p>
            <a:pPr marL="0" lvl="0" indent="0"/>
            <a:endParaRPr lang="es-MX"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686261" y="433370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>
                <a:solidFill>
                  <a:srgbClr val="FFFF00"/>
                </a:solidFill>
              </a:rPr>
              <a:t>Proyectos de extensión y</a:t>
            </a:r>
            <a:br>
              <a:rPr lang="es-AR" dirty="0" smtClean="0">
                <a:solidFill>
                  <a:srgbClr val="FFFF00"/>
                </a:solidFill>
              </a:rPr>
            </a:br>
            <a:r>
              <a:rPr lang="es-AR" dirty="0" smtClean="0">
                <a:solidFill>
                  <a:srgbClr val="FFFF00"/>
                </a:solidFill>
              </a:rPr>
              <a:t>docencia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30470" y="261184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sz="3200" dirty="0" smtClean="0">
                <a:solidFill>
                  <a:srgbClr val="ABA487"/>
                </a:solidFill>
              </a:rPr>
              <a:t>PED</a:t>
            </a:r>
            <a:endParaRPr sz="3200" dirty="0">
              <a:solidFill>
                <a:srgbClr val="ABA487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6258113" y="2715756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/>
              <a:t>DURACIÓN:</a:t>
            </a:r>
            <a:endParaRPr dirty="0"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5951352" y="3154619"/>
            <a:ext cx="1701395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es-MX" sz="1200" dirty="0" smtClean="0"/>
              <a:t>MINIMA: 06 MESES</a:t>
            </a:r>
          </a:p>
          <a:p>
            <a:pPr marL="0" lvl="0" indent="0" algn="r"/>
            <a:r>
              <a:rPr lang="es-MX" sz="1200" dirty="0" smtClean="0"/>
              <a:t>MAXIMA: 12 MESES</a:t>
            </a:r>
            <a:endParaRPr lang="es-MX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3286313" y="2809670"/>
            <a:ext cx="2871291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s-MX" sz="1050" b="1" dirty="0" smtClean="0"/>
              <a:t>Calidad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Objetivos: alcance del proyecto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Tema - problema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Metodología: factibilidad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Vinculación con el medio 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Coherencia interna</a:t>
            </a: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Resultados esperados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Articulación con la </a:t>
            </a:r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investigación 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Sostenibilidad </a:t>
            </a: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+mj-lt"/>
              <a:buAutoNum type="arabicPeriod"/>
            </a:pPr>
            <a:endParaRPr lang="es-MX" sz="1050" u="sng" dirty="0" smtClean="0"/>
          </a:p>
          <a:p>
            <a:pPr marL="228600" lvl="0" indent="-228600">
              <a:buFont typeface="+mj-lt"/>
              <a:buAutoNum type="alphaLcParenR"/>
            </a:pPr>
            <a:endParaRPr lang="es-MX" sz="1050" b="1" dirty="0"/>
          </a:p>
        </p:txBody>
      </p:sp>
    </p:spTree>
    <p:extLst>
      <p:ext uri="{BB962C8B-B14F-4D97-AF65-F5344CB8AC3E}">
        <p14:creationId xmlns:p14="http://schemas.microsoft.com/office/powerpoint/2010/main" val="31519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705171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</a:t>
            </a:r>
            <a:r>
              <a:rPr lang="es-ES" sz="1400" dirty="0" smtClean="0">
                <a:solidFill>
                  <a:srgbClr val="ABA487"/>
                </a:solidFill>
              </a:rPr>
              <a:t>EXTENSION UNIVERSITARIA</a:t>
            </a:r>
            <a:endParaRPr sz="1400" dirty="0"/>
          </a:p>
        </p:txBody>
      </p:sp>
      <p:sp>
        <p:nvSpPr>
          <p:cNvPr id="174" name="Google Shape;174;p28"/>
          <p:cNvSpPr/>
          <p:nvPr/>
        </p:nvSpPr>
        <p:spPr>
          <a:xfrm>
            <a:off x="3402788" y="0"/>
            <a:ext cx="4254342" cy="284814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8"/>
          <p:cNvSpPr/>
          <p:nvPr/>
        </p:nvSpPr>
        <p:spPr>
          <a:xfrm>
            <a:off x="4195256" y="2850251"/>
            <a:ext cx="3226297" cy="22953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92955" y="1300910"/>
            <a:ext cx="2871291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sz="1050" b="1" dirty="0" smtClean="0"/>
              <a:t>CRITERIOS DE EVALUACION 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MX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/>
              <a:t>Presentar un conjunto de acciones integrales que generen capacidades en el medio social a fin de garantizar la sustentabilidad en el tiempo del proyecto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050" dirty="0" smtClean="0"/>
              <a:t>Adjuntar un diagnostico contextual situación –problema a abordar</a:t>
            </a:r>
            <a:endParaRPr lang="es-MX" sz="1050" dirty="0"/>
          </a:p>
          <a:p>
            <a:pPr marL="0" lvl="0" indent="0"/>
            <a:endParaRPr lang="es-MX" sz="1050" b="1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s-MX" sz="1050" b="1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s-MX" sz="1050" b="1" dirty="0" smtClean="0"/>
              <a:t>Pertinencia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Acorde a los objetivos propuestos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Coherente con el diagnostico contextual establecido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Objetivos y actividades en relación con la problemática/destinatarios/beneficiarios 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Temática de interés institucional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Organizaciones su actores involucradas desde formulación hasta evaluación de impacto. </a:t>
            </a:r>
          </a:p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+mj-lt"/>
              <a:buAutoNum type="arabicPeriod"/>
            </a:pPr>
            <a:endParaRPr lang="es-MX" sz="1050" u="sng" dirty="0" smtClean="0"/>
          </a:p>
          <a:p>
            <a:pPr marL="228600" lvl="0" indent="-228600">
              <a:buFont typeface="+mj-lt"/>
              <a:buAutoNum type="alphaLcParenR"/>
            </a:pPr>
            <a:endParaRPr lang="es-MX" sz="1050" b="1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684827" y="970044"/>
            <a:ext cx="3687395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 smtClean="0">
                <a:solidFill>
                  <a:schemeClr val="lt1"/>
                </a:solidFill>
              </a:rPr>
              <a:t>Tienen como objeto principal formular propuestas de soluciones frente a las diferentes problemáticas sociales percibidas o ante demandas concretas por parte de las organizaciones e instituciones del medio, quienes deberán manifestar un explicito interés y compromiso institucional para llevar a cabo acciones conjuntas. </a:t>
            </a:r>
            <a:endParaRPr lang="es-MX"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686261" y="433370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>
                <a:solidFill>
                  <a:srgbClr val="FFFF00"/>
                </a:solidFill>
              </a:rPr>
              <a:t>Proyectos de extensión de interés </a:t>
            </a:r>
            <a:br>
              <a:rPr lang="es-AR" dirty="0" smtClean="0">
                <a:solidFill>
                  <a:srgbClr val="FFFF00"/>
                </a:solidFill>
              </a:rPr>
            </a:br>
            <a:r>
              <a:rPr lang="es-AR" dirty="0" smtClean="0">
                <a:solidFill>
                  <a:srgbClr val="FFFF00"/>
                </a:solidFill>
              </a:rPr>
              <a:t>Institucional</a:t>
            </a:r>
            <a:endParaRPr dirty="0">
              <a:solidFill>
                <a:srgbClr val="FFFF00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76161" y="65621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sz="3200" dirty="0" smtClean="0">
                <a:solidFill>
                  <a:srgbClr val="ABA487"/>
                </a:solidFill>
              </a:rPr>
              <a:t>PEII</a:t>
            </a:r>
            <a:endParaRPr sz="3200" dirty="0">
              <a:solidFill>
                <a:srgbClr val="ABA487"/>
              </a:solidFill>
            </a:endParaRPr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6258113" y="2715756"/>
            <a:ext cx="2586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/>
              <a:t>DURACIÓN:</a:t>
            </a:r>
            <a:endParaRPr dirty="0"/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5951352" y="3154619"/>
            <a:ext cx="1701395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es-MX" sz="1200" dirty="0" smtClean="0"/>
              <a:t>MINIMA: 12 MESES</a:t>
            </a:r>
          </a:p>
          <a:p>
            <a:pPr marL="0" lvl="0" indent="0" algn="r"/>
            <a:r>
              <a:rPr lang="es-MX" sz="1200" dirty="0" smtClean="0"/>
              <a:t>MAXIMA: 24MESES</a:t>
            </a:r>
            <a:endParaRPr lang="es-MX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tángulo 2"/>
          <p:cNvSpPr/>
          <p:nvPr/>
        </p:nvSpPr>
        <p:spPr>
          <a:xfrm>
            <a:off x="3247461" y="444371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9.    Integración </a:t>
            </a: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de </a:t>
            </a:r>
            <a:r>
              <a:rPr lang="es-MX" sz="1050" dirty="0" err="1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interclaustros</a:t>
            </a: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  <a:p>
            <a:pPr lvl="0"/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10.   Sostenibilidad</a:t>
            </a: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</p:txBody>
      </p:sp>
      <p:sp>
        <p:nvSpPr>
          <p:cNvPr id="13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3254160" y="2783316"/>
            <a:ext cx="2871291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es-MX" sz="1050" b="1" dirty="0" smtClean="0"/>
              <a:t>Calidad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Objetivos: alcance del proyecto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Transferencia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Metodología: factibilidad 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smtClean="0"/>
              <a:t>Impacto Social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Vinculación con el medio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Coherencia </a:t>
            </a:r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interna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050" dirty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Articulación con la </a:t>
            </a:r>
            <a:r>
              <a:rPr lang="es-MX" sz="1050" dirty="0" smtClean="0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docencia y la investigación</a:t>
            </a:r>
          </a:p>
          <a:p>
            <a:pPr marL="228600" lvl="0" indent="-228600">
              <a:buFont typeface="+mj-lt"/>
              <a:buAutoNum type="arabicPeriod"/>
            </a:pPr>
            <a:r>
              <a:rPr lang="es-MX" sz="1050" dirty="0" err="1">
                <a:solidFill>
                  <a:schemeClr val="tx1">
                    <a:lumMod val="75000"/>
                  </a:schemeClr>
                </a:solidFill>
                <a:latin typeface="Catamaran Thin" panose="020B0604020202020204" charset="0"/>
                <a:cs typeface="Catamaran Thin" panose="020B0604020202020204" charset="0"/>
              </a:rPr>
              <a:t>Interdisciplina</a:t>
            </a: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  <a:p>
            <a:pPr marL="228600" indent="-228600">
              <a:buFont typeface="+mj-lt"/>
              <a:buAutoNum type="arabicPeriod"/>
            </a:pPr>
            <a:endParaRPr lang="es-MX" sz="1050" dirty="0">
              <a:solidFill>
                <a:schemeClr val="tx1">
                  <a:lumMod val="75000"/>
                </a:schemeClr>
              </a:solidFill>
              <a:latin typeface="Catamaran Thin" panose="020B0604020202020204" charset="0"/>
              <a:cs typeface="Catamaran Thin" panose="020B0604020202020204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+mj-lt"/>
              <a:buAutoNum type="arabicPeriod"/>
            </a:pPr>
            <a:endParaRPr lang="es-MX" sz="1050" dirty="0" smtClean="0"/>
          </a:p>
          <a:p>
            <a:pPr marL="228600" lvl="0" indent="-228600">
              <a:buFont typeface="+mj-lt"/>
              <a:buAutoNum type="arabicPeriod"/>
            </a:pPr>
            <a:endParaRPr lang="es-MX" sz="1050" u="sng" dirty="0" smtClean="0"/>
          </a:p>
          <a:p>
            <a:pPr marL="228600" lvl="0" indent="-228600">
              <a:buFont typeface="+mj-lt"/>
              <a:buAutoNum type="alphaLcParenR"/>
            </a:pPr>
            <a:endParaRPr lang="es-MX" sz="1050" b="1" dirty="0"/>
          </a:p>
        </p:txBody>
      </p:sp>
    </p:spTree>
    <p:extLst>
      <p:ext uri="{BB962C8B-B14F-4D97-AF65-F5344CB8AC3E}">
        <p14:creationId xmlns:p14="http://schemas.microsoft.com/office/powerpoint/2010/main" val="22307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184235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8"/>
          <p:cNvSpPr/>
          <p:nvPr/>
        </p:nvSpPr>
        <p:spPr>
          <a:xfrm>
            <a:off x="-1" y="2050187"/>
            <a:ext cx="7824355" cy="29726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477156" y="811386"/>
            <a:ext cx="7180122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 smtClean="0"/>
              <a:t>Los equipos de proyectos de </a:t>
            </a:r>
            <a:r>
              <a:rPr lang="es-MX" sz="1400" dirty="0"/>
              <a:t>E</a:t>
            </a:r>
            <a:r>
              <a:rPr lang="es-MX" sz="1400" dirty="0" smtClean="0"/>
              <a:t>xtensión Universitaria podrán estar integrados por docentes, alumnos, graduados, no docentes, y miembros de la comunidad. Los docentes deberán estar en ejercicio de sus funciones y acreditar un vínculo laboral en relación de dependencia con alguna de las Unidades </a:t>
            </a:r>
            <a:r>
              <a:rPr lang="es-MX" sz="1400" dirty="0" err="1" smtClean="0"/>
              <a:t>Académinas</a:t>
            </a:r>
            <a:r>
              <a:rPr lang="es-MX" sz="1400" dirty="0" smtClean="0"/>
              <a:t> de la </a:t>
            </a:r>
            <a:r>
              <a:rPr lang="es-MX" sz="1400" dirty="0" err="1" smtClean="0"/>
              <a:t>UNViMe</a:t>
            </a:r>
            <a:r>
              <a:rPr lang="es-MX" sz="1400" dirty="0"/>
              <a:t> </a:t>
            </a:r>
            <a:r>
              <a:rPr lang="es-MX" sz="1400" dirty="0" smtClean="0"/>
              <a:t>y los alumnos deberán ser alumnos regulares. </a:t>
            </a:r>
          </a:p>
        </p:txBody>
      </p:sp>
      <p:sp>
        <p:nvSpPr>
          <p:cNvPr id="181" name="Google Shape;181;p28"/>
          <p:cNvSpPr txBox="1">
            <a:spLocks noGrp="1"/>
          </p:cNvSpPr>
          <p:nvPr>
            <p:ph type="ctrTitle" idx="4"/>
          </p:nvPr>
        </p:nvSpPr>
        <p:spPr>
          <a:xfrm>
            <a:off x="3619350" y="2007919"/>
            <a:ext cx="296341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>
                <a:solidFill>
                  <a:schemeClr val="bg1"/>
                </a:solidFill>
              </a:rPr>
              <a:t>INTEGRANTES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82493" y="209198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>
                <a:solidFill>
                  <a:srgbClr val="ABA487"/>
                </a:solidFill>
              </a:rPr>
              <a:t>EQUIPO DE PROYECTO: </a:t>
            </a:r>
            <a:endParaRPr dirty="0">
              <a:solidFill>
                <a:srgbClr val="ABA487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3157132" y="2610351"/>
            <a:ext cx="4851458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400050">
              <a:buClr>
                <a:schemeClr val="bg1"/>
              </a:buClr>
              <a:buFont typeface="+mj-lt"/>
              <a:buAutoNum type="romanLcPeriod"/>
            </a:pPr>
            <a:r>
              <a:rPr lang="es-MX" sz="1400" dirty="0">
                <a:solidFill>
                  <a:schemeClr val="bg1"/>
                </a:solidFill>
              </a:rPr>
              <a:t> </a:t>
            </a:r>
            <a:r>
              <a:rPr lang="es-MX" sz="1400" dirty="0" smtClean="0">
                <a:solidFill>
                  <a:schemeClr val="bg1"/>
                </a:solidFill>
              </a:rPr>
              <a:t>Un director/a que debe ser docente de la </a:t>
            </a:r>
            <a:r>
              <a:rPr lang="es-MX" sz="1400" dirty="0" err="1" smtClean="0">
                <a:solidFill>
                  <a:schemeClr val="bg1"/>
                </a:solidFill>
              </a:rPr>
              <a:t>UNViMe</a:t>
            </a:r>
            <a:r>
              <a:rPr lang="es-MX" sz="1400" dirty="0" smtClean="0">
                <a:solidFill>
                  <a:schemeClr val="bg1"/>
                </a:solidFill>
              </a:rPr>
              <a:t> con categoría mínima de JTP.</a:t>
            </a:r>
          </a:p>
          <a:p>
            <a:pPr marL="400050" lvl="0" indent="-400050">
              <a:buClr>
                <a:schemeClr val="bg1"/>
              </a:buClr>
              <a:buFont typeface="+mj-lt"/>
              <a:buAutoNum type="romanLcPeriod"/>
            </a:pPr>
            <a:r>
              <a:rPr lang="es-MX" sz="1400" dirty="0" smtClean="0">
                <a:solidFill>
                  <a:schemeClr val="bg1"/>
                </a:solidFill>
              </a:rPr>
              <a:t>Un codirector/a (en caso que lo hubiere) que debe ser docente de la </a:t>
            </a:r>
            <a:r>
              <a:rPr lang="es-MX" sz="1400" dirty="0" err="1" smtClean="0">
                <a:solidFill>
                  <a:schemeClr val="bg1"/>
                </a:solidFill>
              </a:rPr>
              <a:t>UNViMe</a:t>
            </a:r>
            <a:endParaRPr lang="es-MX" sz="1400" dirty="0" smtClean="0">
              <a:solidFill>
                <a:schemeClr val="bg1"/>
              </a:solidFill>
            </a:endParaRPr>
          </a:p>
          <a:p>
            <a:pPr marL="400050" lvl="0" indent="-400050">
              <a:buClr>
                <a:schemeClr val="bg1"/>
              </a:buClr>
              <a:buFont typeface="+mj-lt"/>
              <a:buAutoNum type="romanLcPeriod"/>
            </a:pPr>
            <a:r>
              <a:rPr lang="es-MX" sz="1400" dirty="0" smtClean="0">
                <a:solidFill>
                  <a:schemeClr val="bg1"/>
                </a:solidFill>
              </a:rPr>
              <a:t>Uno o mas docentes de la </a:t>
            </a:r>
            <a:r>
              <a:rPr lang="es-MX" sz="1400" dirty="0" err="1" smtClean="0">
                <a:solidFill>
                  <a:schemeClr val="bg1"/>
                </a:solidFill>
              </a:rPr>
              <a:t>UNViME</a:t>
            </a:r>
            <a:endParaRPr lang="es-MX" sz="1400" dirty="0" smtClean="0">
              <a:solidFill>
                <a:schemeClr val="bg1"/>
              </a:solidFill>
            </a:endParaRPr>
          </a:p>
          <a:p>
            <a:pPr marL="400050" lvl="0" indent="-400050">
              <a:buClr>
                <a:schemeClr val="bg1"/>
              </a:buClr>
              <a:buFont typeface="+mj-lt"/>
              <a:buAutoNum type="romanLcPeriod"/>
            </a:pPr>
            <a:r>
              <a:rPr lang="es-MX" sz="1400" dirty="0" smtClean="0">
                <a:solidFill>
                  <a:schemeClr val="bg1"/>
                </a:solidFill>
              </a:rPr>
              <a:t>Uno o mas alumnos de la </a:t>
            </a:r>
            <a:r>
              <a:rPr lang="es-MX" sz="1400" dirty="0" err="1" smtClean="0">
                <a:solidFill>
                  <a:schemeClr val="bg1"/>
                </a:solidFill>
              </a:rPr>
              <a:t>UNViMe</a:t>
            </a:r>
            <a:r>
              <a:rPr lang="es-MX" sz="1400" dirty="0" smtClean="0">
                <a:solidFill>
                  <a:schemeClr val="bg1"/>
                </a:solidFill>
              </a:rPr>
              <a:t> (de carreras presenciales o a distancia)</a:t>
            </a:r>
          </a:p>
          <a:p>
            <a:pPr marL="400050" lvl="0" indent="-400050">
              <a:buClr>
                <a:schemeClr val="bg1"/>
              </a:buClr>
              <a:buFont typeface="+mj-lt"/>
              <a:buAutoNum type="romanLcPeriod"/>
            </a:pPr>
            <a:r>
              <a:rPr lang="es-MX" sz="1400" dirty="0" smtClean="0">
                <a:solidFill>
                  <a:schemeClr val="bg1"/>
                </a:solidFill>
              </a:rPr>
              <a:t>Uno o mas graduados de la </a:t>
            </a:r>
            <a:r>
              <a:rPr lang="es-MX" sz="1400" dirty="0" err="1" smtClean="0">
                <a:solidFill>
                  <a:schemeClr val="bg1"/>
                </a:solidFill>
              </a:rPr>
              <a:t>UNViMe</a:t>
            </a:r>
            <a:endParaRPr lang="es-MX" sz="1400" dirty="0" smtClean="0">
              <a:solidFill>
                <a:schemeClr val="bg1"/>
              </a:solidFill>
            </a:endParaRPr>
          </a:p>
          <a:p>
            <a:pPr marL="400050" lvl="0" indent="-400050">
              <a:buClr>
                <a:schemeClr val="bg1"/>
              </a:buClr>
              <a:buFont typeface="+mj-lt"/>
              <a:buAutoNum type="romanLcPeriod"/>
            </a:pPr>
            <a:r>
              <a:rPr lang="es-MX" sz="1400" dirty="0" smtClean="0">
                <a:solidFill>
                  <a:schemeClr val="bg1"/>
                </a:solidFill>
              </a:rPr>
              <a:t>Uno o mas no docentes</a:t>
            </a:r>
          </a:p>
          <a:p>
            <a:pPr marL="400050" lvl="0" indent="-400050">
              <a:buClr>
                <a:schemeClr val="bg1"/>
              </a:buClr>
              <a:buFont typeface="+mj-lt"/>
              <a:buAutoNum type="romanLcPeriod"/>
            </a:pPr>
            <a:r>
              <a:rPr lang="es-MX" sz="1400" dirty="0" smtClean="0">
                <a:solidFill>
                  <a:schemeClr val="bg1"/>
                </a:solidFill>
              </a:rPr>
              <a:t>Uno o mas miembros de la Comunidad / Organizaciones sociales.</a:t>
            </a:r>
          </a:p>
          <a:p>
            <a:pPr marL="400050" lvl="0" indent="-400050">
              <a:buClr>
                <a:schemeClr val="bg1"/>
              </a:buClr>
              <a:buFont typeface="+mj-lt"/>
              <a:buAutoNum type="romanLcPeriod"/>
            </a:pPr>
            <a:endParaRPr lang="es-MX" sz="1400" dirty="0" smtClean="0">
              <a:solidFill>
                <a:schemeClr val="bg1"/>
              </a:solidFill>
            </a:endParaRPr>
          </a:p>
        </p:txBody>
      </p:sp>
      <p:sp>
        <p:nvSpPr>
          <p:cNvPr id="10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705171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</a:t>
            </a:r>
            <a:r>
              <a:rPr lang="es-ES" sz="1400" dirty="0" smtClean="0">
                <a:solidFill>
                  <a:srgbClr val="ABA487"/>
                </a:solidFill>
              </a:rPr>
              <a:t>EXTENSION UNIVERSITARIA</a:t>
            </a:r>
            <a:endParaRPr sz="1400" dirty="0"/>
          </a:p>
        </p:txBody>
      </p:sp>
      <p:sp>
        <p:nvSpPr>
          <p:cNvPr id="11" name="Google Shape;181;p28"/>
          <p:cNvSpPr txBox="1">
            <a:spLocks noGrp="1"/>
          </p:cNvSpPr>
          <p:nvPr>
            <p:ph type="ctrTitle" idx="4"/>
          </p:nvPr>
        </p:nvSpPr>
        <p:spPr>
          <a:xfrm>
            <a:off x="258959" y="2020443"/>
            <a:ext cx="296341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AR" dirty="0" smtClean="0">
                <a:solidFill>
                  <a:schemeClr val="bg1"/>
                </a:solidFill>
              </a:rPr>
              <a:t/>
            </a:r>
            <a:br>
              <a:rPr lang="es-AR" dirty="0" smtClean="0">
                <a:solidFill>
                  <a:schemeClr val="bg1"/>
                </a:solidFill>
              </a:rPr>
            </a:br>
            <a:r>
              <a:rPr lang="es-AR" dirty="0" smtClean="0">
                <a:solidFill>
                  <a:schemeClr val="bg1"/>
                </a:solidFill>
              </a:rPr>
              <a:t>EL DIRECTOR/A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" name="Google Shape;184;p28"/>
          <p:cNvSpPr txBox="1">
            <a:spLocks noGrp="1"/>
          </p:cNvSpPr>
          <p:nvPr>
            <p:ph type="subTitle" idx="8"/>
          </p:nvPr>
        </p:nvSpPr>
        <p:spPr>
          <a:xfrm>
            <a:off x="238446" y="2688167"/>
            <a:ext cx="2918686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400050">
              <a:buClr>
                <a:schemeClr val="bg1"/>
              </a:buClr>
              <a:buFont typeface="+mj-lt"/>
              <a:buAutoNum type="romanUcPeriod"/>
            </a:pPr>
            <a:r>
              <a:rPr lang="es-MX" sz="1400" dirty="0" smtClean="0">
                <a:solidFill>
                  <a:schemeClr val="bg1"/>
                </a:solidFill>
              </a:rPr>
              <a:t>Sera el responsable académico y financiero del Proyecto.</a:t>
            </a:r>
          </a:p>
          <a:p>
            <a:pPr marL="400050" lvl="0" indent="-400050">
              <a:buClr>
                <a:schemeClr val="bg1"/>
              </a:buClr>
              <a:buFont typeface="+mj-lt"/>
              <a:buAutoNum type="romanUcPeriod"/>
            </a:pPr>
            <a:r>
              <a:rPr lang="es-MX" sz="1400" dirty="0" smtClean="0">
                <a:solidFill>
                  <a:schemeClr val="bg1"/>
                </a:solidFill>
              </a:rPr>
              <a:t>Se podrá incorporar especialistas externos a la Universidad en carácter de Consultores. </a:t>
            </a:r>
          </a:p>
        </p:txBody>
      </p:sp>
    </p:spTree>
    <p:extLst>
      <p:ext uri="{BB962C8B-B14F-4D97-AF65-F5344CB8AC3E}">
        <p14:creationId xmlns:p14="http://schemas.microsoft.com/office/powerpoint/2010/main" val="29552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164530" y="0"/>
            <a:ext cx="3607500" cy="263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8"/>
          <p:cNvSpPr/>
          <p:nvPr/>
        </p:nvSpPr>
        <p:spPr>
          <a:xfrm>
            <a:off x="3263462" y="0"/>
            <a:ext cx="4367048" cy="51435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301242" y="1251969"/>
            <a:ext cx="267218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MX" sz="1400" dirty="0"/>
              <a:t>Las solicitudes de Proyectos se presentarán por Mesa de Entradas del Rectorado y dirigidas a la Secretaría </a:t>
            </a:r>
            <a:r>
              <a:rPr lang="es-MX" sz="1400" dirty="0" smtClean="0"/>
              <a:t>de Extensión Universitaria</a:t>
            </a:r>
            <a:endParaRPr lang="es-MX" sz="1400" dirty="0"/>
          </a:p>
          <a:p>
            <a:pPr marL="0" lvl="0" indent="0"/>
            <a:r>
              <a:rPr lang="es-MX" sz="1400" dirty="0"/>
              <a:t>Se </a:t>
            </a:r>
            <a:r>
              <a:rPr lang="es-MX" sz="1400" dirty="0" smtClean="0"/>
              <a:t>deben  </a:t>
            </a:r>
            <a:r>
              <a:rPr lang="es-MX" sz="1400" dirty="0"/>
              <a:t>respetar  las pautas y cronogramas aprobados por la </a:t>
            </a:r>
            <a:r>
              <a:rPr lang="es-MX" sz="1400" dirty="0" smtClean="0"/>
              <a:t>CAEX. </a:t>
            </a:r>
            <a:endParaRPr lang="es-MX" sz="1400" dirty="0"/>
          </a:p>
          <a:p>
            <a:pPr marL="0" lvl="0" indent="0"/>
            <a:r>
              <a:rPr lang="es-MX" sz="1400" dirty="0"/>
              <a:t>La </a:t>
            </a:r>
            <a:r>
              <a:rPr lang="es-MX" sz="1400" dirty="0" smtClean="0"/>
              <a:t>CAEX </a:t>
            </a:r>
            <a:r>
              <a:rPr lang="es-MX" sz="1400" dirty="0"/>
              <a:t>controlará los aspectos formales de las solicitudes de acuerdo con la presente norma y realizará el análisis, revisión y distribución de las solicitudes a los pares evaluadores </a:t>
            </a:r>
            <a:r>
              <a:rPr lang="es-MX" sz="1400" dirty="0" smtClean="0"/>
              <a:t>externos. </a:t>
            </a:r>
            <a:endParaRPr lang="es-MX" sz="1400" dirty="0"/>
          </a:p>
        </p:txBody>
      </p:sp>
      <p:sp>
        <p:nvSpPr>
          <p:cNvPr id="178" name="Google Shape;178;p28"/>
          <p:cNvSpPr txBox="1">
            <a:spLocks noGrp="1"/>
          </p:cNvSpPr>
          <p:nvPr>
            <p:ph type="subTitle" idx="3"/>
          </p:nvPr>
        </p:nvSpPr>
        <p:spPr>
          <a:xfrm>
            <a:off x="3672864" y="1313770"/>
            <a:ext cx="3548243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200" dirty="0" smtClean="0">
                <a:solidFill>
                  <a:schemeClr val="lt1"/>
                </a:solidFill>
              </a:rPr>
              <a:t>La CAEX </a:t>
            </a:r>
            <a:r>
              <a:rPr lang="es-MX" sz="1200" dirty="0">
                <a:solidFill>
                  <a:schemeClr val="lt1"/>
                </a:solidFill>
              </a:rPr>
              <a:t>propondrá a la Secretaría de E</a:t>
            </a:r>
            <a:r>
              <a:rPr lang="es-MX" sz="1200" dirty="0" smtClean="0">
                <a:solidFill>
                  <a:schemeClr val="lt1"/>
                </a:solidFill>
              </a:rPr>
              <a:t>xtensión Universitaria de </a:t>
            </a:r>
            <a:r>
              <a:rPr lang="es-MX" sz="1200" dirty="0">
                <a:solidFill>
                  <a:schemeClr val="lt1"/>
                </a:solidFill>
              </a:rPr>
              <a:t>la Universidad el listado de evaluadores externos, seleccionados del Banco de </a:t>
            </a:r>
            <a:r>
              <a:rPr lang="es-MX" sz="1200" dirty="0" smtClean="0">
                <a:solidFill>
                  <a:schemeClr val="lt1"/>
                </a:solidFill>
              </a:rPr>
              <a:t>Evaluadores de las Universidades Nacionales.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200" dirty="0" smtClean="0">
                <a:solidFill>
                  <a:schemeClr val="lt1"/>
                </a:solidFill>
              </a:rPr>
              <a:t>La evaluación externa estará integrada por un jurado de dos miembros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200" dirty="0" smtClean="0">
                <a:solidFill>
                  <a:schemeClr val="lt1"/>
                </a:solidFill>
              </a:rPr>
              <a:t>Al menos uno de ellos será un especialista en la temática abordada, por el proyecto y el otro especialista en extensión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r>
              <a:rPr lang="es-MX" sz="1200" dirty="0" smtClean="0">
                <a:solidFill>
                  <a:schemeClr val="lt1"/>
                </a:solidFill>
              </a:rPr>
              <a:t>Se convocara a un tercer evaluador en situaciones de disparidad de puntaje notoria entre los </a:t>
            </a:r>
            <a:r>
              <a:rPr lang="es-MX" sz="1200" dirty="0" err="1" smtClean="0">
                <a:solidFill>
                  <a:schemeClr val="lt1"/>
                </a:solidFill>
              </a:rPr>
              <a:t>disctamenes</a:t>
            </a:r>
            <a:r>
              <a:rPr lang="es-MX" sz="1200" dirty="0" smtClean="0">
                <a:solidFill>
                  <a:schemeClr val="lt1"/>
                </a:solidFill>
              </a:rPr>
              <a:t> </a:t>
            </a:r>
          </a:p>
          <a:p>
            <a:pPr marL="228600" lvl="0" indent="-228600">
              <a:buClr>
                <a:schemeClr val="bg1"/>
              </a:buClr>
              <a:buFont typeface="+mj-lt"/>
              <a:buAutoNum type="alphaLcParenR"/>
            </a:pPr>
            <a:endParaRPr lang="es-MX" sz="1200" dirty="0" smtClean="0">
              <a:solidFill>
                <a:schemeClr val="lt1"/>
              </a:solidFill>
            </a:endParaRPr>
          </a:p>
          <a:p>
            <a:pPr marL="0" lvl="0" indent="0">
              <a:buClr>
                <a:schemeClr val="bg1"/>
              </a:buClr>
            </a:pPr>
            <a:endParaRPr lang="es-MX" sz="1200" dirty="0">
              <a:solidFill>
                <a:schemeClr val="lt1"/>
              </a:solidFill>
            </a:endParaRPr>
          </a:p>
          <a:p>
            <a:pPr marL="0" lvl="0" indent="0">
              <a:buClr>
                <a:schemeClr val="bg1"/>
              </a:buClr>
            </a:pPr>
            <a:endParaRPr lang="es-MX" sz="1200" dirty="0">
              <a:solidFill>
                <a:schemeClr val="lt1"/>
              </a:solidFill>
            </a:endParaRPr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3801038" y="456178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 smtClean="0">
                <a:solidFill>
                  <a:schemeClr val="lt1"/>
                </a:solidFill>
              </a:rPr>
              <a:t>EVALUADORES EXTERNOS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307708" y="53801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MX" dirty="0"/>
              <a:t>PRESENTACIÓN DE PROYECTOS DE </a:t>
            </a:r>
            <a:br>
              <a:rPr lang="es-MX" dirty="0"/>
            </a:br>
            <a:r>
              <a:rPr lang="es-MX" dirty="0" smtClean="0"/>
              <a:t>EXTENSION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" name="Google Shape;172;p28"/>
          <p:cNvSpPr txBox="1">
            <a:spLocks noGrp="1"/>
          </p:cNvSpPr>
          <p:nvPr>
            <p:ph type="ctrTitle" idx="6"/>
          </p:nvPr>
        </p:nvSpPr>
        <p:spPr>
          <a:xfrm rot="5400000">
            <a:off x="6705171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sz="1400" dirty="0">
                <a:solidFill>
                  <a:srgbClr val="ABA487"/>
                </a:solidFill>
              </a:rPr>
              <a:t>IMPLEMENTACIÓN PROYECTOS DE </a:t>
            </a:r>
            <a:r>
              <a:rPr lang="es-ES" sz="1400" dirty="0" smtClean="0">
                <a:solidFill>
                  <a:srgbClr val="ABA487"/>
                </a:solidFill>
              </a:rPr>
              <a:t>EXTENSION UNIVERSITARIA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7499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1994</Words>
  <Application>Microsoft Office PowerPoint</Application>
  <PresentationFormat>Presentación en pantalla (16:9)</PresentationFormat>
  <Paragraphs>267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Catamaran Thin</vt:lpstr>
      <vt:lpstr>Livvic SemiBold</vt:lpstr>
      <vt:lpstr>Livvic</vt:lpstr>
      <vt:lpstr>Azo Sans</vt:lpstr>
      <vt:lpstr>Roboto</vt:lpstr>
      <vt:lpstr>Fira Sans Extra Condensed Medium</vt:lpstr>
      <vt:lpstr>Arial</vt:lpstr>
      <vt:lpstr>Catamaran</vt:lpstr>
      <vt:lpstr>Livvic Light</vt:lpstr>
      <vt:lpstr>Livvic Black</vt:lpstr>
      <vt:lpstr>Engineering Project Proposal by Slidesgo</vt:lpstr>
      <vt:lpstr>Presentación de PowerPoint</vt:lpstr>
      <vt:lpstr>OBJETIVOS SEU:</vt:lpstr>
      <vt:lpstr>OBJETIVOS: convocatoria SEU</vt:lpstr>
      <vt:lpstr>MODALIDADES</vt:lpstr>
      <vt:lpstr>IMPLEMENTACIÓN PROYECTOS DE EXTENSION UNIVERSITARIA</vt:lpstr>
      <vt:lpstr>IMPLEMENTACIÓN PROYECTOS DE EXTENSION UNIVERSITARIA</vt:lpstr>
      <vt:lpstr>IMPLEMENTACIÓN PROYECTOS DE EXTENSION UNIVERSITARIA</vt:lpstr>
      <vt:lpstr>INTEGRANTES</vt:lpstr>
      <vt:lpstr>EVALUADORES EXTERNOS</vt:lpstr>
      <vt:lpstr>APROBACIÓN :  </vt:lpstr>
      <vt:lpstr>PRESENTACIÓN DE INFORMES</vt:lpstr>
      <vt:lpstr>PRESENTACIÓN DE INFORMES</vt:lpstr>
      <vt:lpstr>ASIGNACIÓN  BÁSICA PARA EXTENSION </vt:lpstr>
      <vt:lpstr>FINANCIAMIENTO</vt:lpstr>
      <vt:lpstr>Las funciones  de la CAEX son&gt;</vt:lpstr>
      <vt:lpstr>COMISIÓN ASESORA DE EXTENSION UNIVERSITARIA</vt:lpstr>
      <vt:lpstr>MUCHAS 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SECRETARÍA DE CIENCIA Y TÉCNICA</dc:title>
  <dc:creator>Prensa-2</dc:creator>
  <cp:lastModifiedBy>Unvime-NT5</cp:lastModifiedBy>
  <cp:revision>159</cp:revision>
  <dcterms:modified xsi:type="dcterms:W3CDTF">2021-04-17T17:29:28Z</dcterms:modified>
</cp:coreProperties>
</file>