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9" r:id="rId1"/>
  </p:sldMasterIdLst>
  <p:notesMasterIdLst>
    <p:notesMasterId r:id="rId19"/>
  </p:notesMasterIdLst>
  <p:sldIdLst>
    <p:sldId id="256" r:id="rId2"/>
    <p:sldId id="258" r:id="rId3"/>
    <p:sldId id="308" r:id="rId4"/>
    <p:sldId id="259" r:id="rId5"/>
    <p:sldId id="260" r:id="rId6"/>
    <p:sldId id="297" r:id="rId7"/>
    <p:sldId id="298" r:id="rId8"/>
    <p:sldId id="299" r:id="rId9"/>
    <p:sldId id="301" r:id="rId10"/>
    <p:sldId id="303" r:id="rId11"/>
    <p:sldId id="307" r:id="rId12"/>
    <p:sldId id="279" r:id="rId13"/>
    <p:sldId id="302" r:id="rId14"/>
    <p:sldId id="304" r:id="rId15"/>
    <p:sldId id="305" r:id="rId16"/>
    <p:sldId id="306" r:id="rId17"/>
    <p:sldId id="281" r:id="rId18"/>
  </p:sldIdLst>
  <p:sldSz cx="9144000" cy="5143500" type="screen16x9"/>
  <p:notesSz cx="6858000" cy="9144000"/>
  <p:embeddedFontLst>
    <p:embeddedFont>
      <p:font typeface="Azo Sans" panose="020B0604020202020204" charset="0"/>
      <p:regular r:id="rId20"/>
      <p:bold r:id="rId21"/>
      <p:italic r:id="rId22"/>
      <p:boldItalic r:id="rId23"/>
    </p:embeddedFont>
    <p:embeddedFont>
      <p:font typeface="Catamaran" panose="020B0604020202020204" charset="0"/>
      <p:regular r:id="rId24"/>
      <p:bold r:id="rId25"/>
    </p:embeddedFont>
    <p:embeddedFont>
      <p:font typeface="Catamaran Thin" panose="020B0604020202020204" charset="0"/>
      <p:regular r:id="rId26"/>
      <p:bold r:id="rId27"/>
    </p:embeddedFont>
    <p:embeddedFont>
      <p:font typeface="Fira Sans Extra Condensed Medium" panose="020B0604020202020204" charset="0"/>
      <p:regular r:id="rId28"/>
      <p:bold r:id="rId29"/>
      <p:italic r:id="rId30"/>
      <p:boldItalic r:id="rId31"/>
    </p:embeddedFont>
    <p:embeddedFont>
      <p:font typeface="Livvic" panose="020B0604020202020204" charset="0"/>
      <p:regular r:id="rId32"/>
      <p:bold r:id="rId33"/>
      <p:italic r:id="rId34"/>
      <p:boldItalic r:id="rId35"/>
    </p:embeddedFont>
    <p:embeddedFont>
      <p:font typeface="Livvic Black" panose="020B0604020202020204" charset="0"/>
      <p:bold r:id="rId36"/>
      <p:boldItalic r:id="rId37"/>
    </p:embeddedFont>
    <p:embeddedFont>
      <p:font typeface="Livvic Light" panose="020B0604020202020204" charset="0"/>
      <p:regular r:id="rId38"/>
      <p:italic r:id="rId39"/>
    </p:embeddedFont>
    <p:embeddedFont>
      <p:font typeface="Livvic SemiBold" panose="020B0604020202020204" charset="0"/>
      <p:bold r:id="rId40"/>
      <p:boldItalic r:id="rId41"/>
    </p:embeddedFont>
    <p:embeddedFont>
      <p:font typeface="Roboto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A487"/>
    <a:srgbClr val="D636AC"/>
    <a:srgbClr val="DA9BE1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1BC10B-C9C3-49FF-A015-7E115EFD48EC}">
  <a:tblStyle styleId="{6F1BC10B-C9C3-49FF-A015-7E115EFD48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font" Target="fonts/font2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21484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706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158d5a3ec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158d5a3ec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09617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158d5a3ec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158d5a3ec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87052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3e13d9a7e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3e13d9a7e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0574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3e13d9a7e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3e13d9a7e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2753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3e13d9a7e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3e13d9a7e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3294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158d5a3ec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158d5a3ec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09121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3e13d9a7e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3e13d9a7e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2163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0231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61629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06564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522eb7919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522eb7919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2105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158d5a3ec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158d5a3ec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05254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158d5a3ec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158d5a3ec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55829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158d5a3ec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158d5a3ec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74018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158d5a3ec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158d5a3ec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27778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158d5a3ec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158d5a3ec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1707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423902" y="3874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423900" y="802521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023007" y="654113"/>
            <a:ext cx="173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3425264" y="1224286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3425259" y="1638859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023007" y="1488788"/>
            <a:ext cx="161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3427999" y="206109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3427997" y="2475197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023007" y="232346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 rot="5400000">
            <a:off x="6601629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3427999" y="2897911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3427997" y="3311534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023007" y="3158138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3427999" y="373472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3427997" y="4147872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8" hasCustomPrompt="1"/>
          </p:nvPr>
        </p:nvSpPr>
        <p:spPr>
          <a:xfrm>
            <a:off x="2023007" y="399281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13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72375" y="1432475"/>
            <a:ext cx="34980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 flipH="1">
            <a:off x="1667175" y="2154225"/>
            <a:ext cx="25032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1">
  <p:cSld name="CUSTOM_27_1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631875" y="842025"/>
            <a:ext cx="287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631884" y="1410841"/>
            <a:ext cx="2480700" cy="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ctrTitle" idx="2"/>
          </p:nvPr>
        </p:nvSpPr>
        <p:spPr>
          <a:xfrm>
            <a:off x="4213664" y="842025"/>
            <a:ext cx="26979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3"/>
          </p:nvPr>
        </p:nvSpPr>
        <p:spPr>
          <a:xfrm>
            <a:off x="4213664" y="1410841"/>
            <a:ext cx="2586000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ctrTitle" idx="4"/>
          </p:nvPr>
        </p:nvSpPr>
        <p:spPr>
          <a:xfrm>
            <a:off x="631883" y="3331927"/>
            <a:ext cx="287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5"/>
          </p:nvPr>
        </p:nvSpPr>
        <p:spPr>
          <a:xfrm>
            <a:off x="631884" y="3914208"/>
            <a:ext cx="24807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ctrTitle" idx="6"/>
          </p:nvPr>
        </p:nvSpPr>
        <p:spPr>
          <a:xfrm rot="5400000">
            <a:off x="6685437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ctrTitle" idx="7"/>
          </p:nvPr>
        </p:nvSpPr>
        <p:spPr>
          <a:xfrm>
            <a:off x="4213664" y="3331934"/>
            <a:ext cx="25860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8"/>
          </p:nvPr>
        </p:nvSpPr>
        <p:spPr>
          <a:xfrm>
            <a:off x="4213664" y="3914208"/>
            <a:ext cx="2586000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USTOM_3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 rot="5400000">
            <a:off x="6603595" y="1930225"/>
            <a:ext cx="34812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CUSTOM_34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ctrTitle"/>
          </p:nvPr>
        </p:nvSpPr>
        <p:spPr>
          <a:xfrm rot="5400000">
            <a:off x="6860962" y="1407498"/>
            <a:ext cx="2449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1"/>
          </p:nvPr>
        </p:nvSpPr>
        <p:spPr>
          <a:xfrm>
            <a:off x="1579064" y="2147200"/>
            <a:ext cx="16266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ctrTitle" idx="2"/>
          </p:nvPr>
        </p:nvSpPr>
        <p:spPr>
          <a:xfrm>
            <a:off x="1579064" y="176240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3"/>
          </p:nvPr>
        </p:nvSpPr>
        <p:spPr>
          <a:xfrm>
            <a:off x="4068269" y="2147200"/>
            <a:ext cx="16266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ctrTitle" idx="4"/>
          </p:nvPr>
        </p:nvSpPr>
        <p:spPr>
          <a:xfrm>
            <a:off x="3075567" y="176240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6">
  <p:cSld name="CUSTOM_11_1_2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ctrTitle"/>
          </p:nvPr>
        </p:nvSpPr>
        <p:spPr>
          <a:xfrm>
            <a:off x="831200" y="3764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ubTitle" idx="1"/>
          </p:nvPr>
        </p:nvSpPr>
        <p:spPr>
          <a:xfrm>
            <a:off x="831200" y="2314225"/>
            <a:ext cx="30816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60" r:id="rId5"/>
    <p:sldLayoutId id="2147483664" r:id="rId6"/>
    <p:sldLayoutId id="214748366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unvime.edu.ar/" TargetMode="External"/><Relationship Id="rId4" Type="http://schemas.openxmlformats.org/officeDocument/2006/relationships/hyperlink" Target="mailto:cienciaytecnica@unvime.edu.a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918" y="0"/>
            <a:ext cx="6879232" cy="5143500"/>
          </a:xfrm>
          <a:prstGeom prst="rect">
            <a:avLst/>
          </a:prstGeom>
        </p:spPr>
      </p:pic>
      <p:sp>
        <p:nvSpPr>
          <p:cNvPr id="124" name="Google Shape;124;p24"/>
          <p:cNvSpPr/>
          <p:nvPr/>
        </p:nvSpPr>
        <p:spPr>
          <a:xfrm rot="5400000">
            <a:off x="1508607" y="93582"/>
            <a:ext cx="3199335" cy="5026500"/>
          </a:xfrm>
          <a:prstGeom prst="rect">
            <a:avLst/>
          </a:prstGeom>
          <a:solidFill>
            <a:srgbClr val="ABA487">
              <a:alpha val="85882"/>
            </a:srgbClr>
          </a:solidFill>
          <a:ln>
            <a:solidFill>
              <a:srgbClr val="ABA48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2264918" y="3461691"/>
            <a:ext cx="3221482" cy="3916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s-ES" sz="1300" b="1" dirty="0">
                <a:solidFill>
                  <a:schemeClr val="bg1"/>
                </a:solidFill>
                <a:latin typeface="Azo Sans" panose="02000000000000000000" pitchFamily="50" charset="0"/>
              </a:rPr>
              <a:t>SECRETARÍA DE CIENCIA Y TÉCNICA</a:t>
            </a:r>
          </a:p>
        </p:txBody>
      </p:sp>
      <p:sp>
        <p:nvSpPr>
          <p:cNvPr id="127" name="Google Shape;127;p24"/>
          <p:cNvSpPr/>
          <p:nvPr/>
        </p:nvSpPr>
        <p:spPr>
          <a:xfrm rot="-5400000" flipH="1">
            <a:off x="7354200" y="2416550"/>
            <a:ext cx="3358800" cy="22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67" y="1973455"/>
            <a:ext cx="4343154" cy="12667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74;p28"/>
          <p:cNvSpPr/>
          <p:nvPr/>
        </p:nvSpPr>
        <p:spPr>
          <a:xfrm>
            <a:off x="-7550" y="2704265"/>
            <a:ext cx="5990563" cy="2432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2" name="Google Shape;172;p28"/>
          <p:cNvSpPr txBox="1">
            <a:spLocks noGrp="1"/>
          </p:cNvSpPr>
          <p:nvPr>
            <p:ph type="ctrTitle" idx="6"/>
          </p:nvPr>
        </p:nvSpPr>
        <p:spPr>
          <a:xfrm rot="5400000">
            <a:off x="7219677" y="3002667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sz="1400" dirty="0">
                <a:solidFill>
                  <a:srgbClr val="ABA487"/>
                </a:solidFill>
              </a:rPr>
              <a:t>IMPLEMENTACIÓN PROYECTOS DE CIENCIA Y TÉCNICA</a:t>
            </a:r>
            <a:endParaRPr sz="1400" dirty="0"/>
          </a:p>
        </p:txBody>
      </p:sp>
      <p:sp>
        <p:nvSpPr>
          <p:cNvPr id="173" name="Google Shape;173;p28"/>
          <p:cNvSpPr/>
          <p:nvPr/>
        </p:nvSpPr>
        <p:spPr>
          <a:xfrm>
            <a:off x="0" y="0"/>
            <a:ext cx="3607500" cy="263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8"/>
          <p:cNvSpPr/>
          <p:nvPr/>
        </p:nvSpPr>
        <p:spPr>
          <a:xfrm>
            <a:off x="3201307" y="0"/>
            <a:ext cx="5020062" cy="24329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" name="Google Shape;178;p28"/>
          <p:cNvSpPr txBox="1">
            <a:spLocks noGrp="1"/>
          </p:cNvSpPr>
          <p:nvPr>
            <p:ph type="subTitle" idx="3"/>
          </p:nvPr>
        </p:nvSpPr>
        <p:spPr>
          <a:xfrm>
            <a:off x="3503896" y="734837"/>
            <a:ext cx="4414884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sz="1400" dirty="0">
                <a:solidFill>
                  <a:schemeClr val="lt1"/>
                </a:solidFill>
              </a:rPr>
              <a:t>Los Directores de Proyecto deberán presentar anualmente los informes de avance del Proyecto</a:t>
            </a:r>
          </a:p>
          <a:p>
            <a:pPr marL="0" lvl="0" indent="0"/>
            <a:endParaRPr lang="es-MX" sz="1400" dirty="0">
              <a:solidFill>
                <a:schemeClr val="lt1"/>
              </a:solidFill>
            </a:endParaRPr>
          </a:p>
          <a:p>
            <a:pPr marL="228600" lvl="0" indent="-228600">
              <a:buClr>
                <a:schemeClr val="bg1"/>
              </a:buClr>
              <a:buFont typeface="+mj-lt"/>
              <a:buAutoNum type="alphaLcParenR"/>
            </a:pPr>
            <a:r>
              <a:rPr lang="es-MX" sz="1400" dirty="0">
                <a:solidFill>
                  <a:schemeClr val="lt1"/>
                </a:solidFill>
              </a:rPr>
              <a:t>Informe de Avance Externo  </a:t>
            </a:r>
          </a:p>
          <a:p>
            <a:pPr marL="228600" lvl="0" indent="-228600">
              <a:buClr>
                <a:schemeClr val="bg1"/>
              </a:buClr>
              <a:buFont typeface="+mj-lt"/>
              <a:buAutoNum type="alphaLcParenR"/>
            </a:pPr>
            <a:r>
              <a:rPr lang="es-MX" sz="1400" dirty="0">
                <a:solidFill>
                  <a:schemeClr val="lt1"/>
                </a:solidFill>
              </a:rPr>
              <a:t>Informe de Avance Interno (IAN). </a:t>
            </a:r>
          </a:p>
          <a:p>
            <a:pPr marL="228600" lvl="0" indent="-228600">
              <a:buClr>
                <a:schemeClr val="bg1"/>
              </a:buClr>
              <a:buFont typeface="+mj-lt"/>
              <a:buAutoNum type="alphaLcParenR"/>
            </a:pPr>
            <a:r>
              <a:rPr lang="es-MX" sz="1400" dirty="0">
                <a:solidFill>
                  <a:schemeClr val="lt1"/>
                </a:solidFill>
              </a:rPr>
              <a:t>Los informes serán presentados en forma alternada cada año según corresponda</a:t>
            </a:r>
            <a:r>
              <a:rPr lang="es-MX" dirty="0">
                <a:solidFill>
                  <a:schemeClr val="lt1"/>
                </a:solidFill>
              </a:rPr>
              <a:t>.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80" name="Google Shape;180;p28"/>
          <p:cNvSpPr txBox="1">
            <a:spLocks noGrp="1"/>
          </p:cNvSpPr>
          <p:nvPr>
            <p:ph type="ctrTitle" idx="2"/>
          </p:nvPr>
        </p:nvSpPr>
        <p:spPr>
          <a:xfrm>
            <a:off x="3503896" y="-97256"/>
            <a:ext cx="4032021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AR" dirty="0">
                <a:solidFill>
                  <a:schemeClr val="lt1"/>
                </a:solidFill>
              </a:rPr>
              <a:t>PRESENTACIÓN DE INFORMES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82" name="Google Shape;182;p28"/>
          <p:cNvSpPr txBox="1">
            <a:spLocks noGrp="1"/>
          </p:cNvSpPr>
          <p:nvPr>
            <p:ph type="ctrTitle"/>
          </p:nvPr>
        </p:nvSpPr>
        <p:spPr>
          <a:xfrm>
            <a:off x="347296" y="1163948"/>
            <a:ext cx="287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MX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INFORMES DE PROYECTOS DE INVESTIGACIÓN</a:t>
            </a:r>
            <a:endParaRPr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3" name="Google Shape;183;p28"/>
          <p:cNvSpPr txBox="1">
            <a:spLocks noGrp="1"/>
          </p:cNvSpPr>
          <p:nvPr>
            <p:ph type="ctrTitle" idx="7"/>
          </p:nvPr>
        </p:nvSpPr>
        <p:spPr>
          <a:xfrm>
            <a:off x="632596" y="3246417"/>
            <a:ext cx="2586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MX" dirty="0">
                <a:solidFill>
                  <a:schemeClr val="bg1"/>
                </a:solidFill>
              </a:rPr>
              <a:t>EVALUACIONES</a:t>
            </a:r>
            <a:br>
              <a:rPr lang="es-MX" dirty="0"/>
            </a:br>
            <a:endParaRPr dirty="0"/>
          </a:p>
        </p:txBody>
      </p:sp>
      <p:sp>
        <p:nvSpPr>
          <p:cNvPr id="184" name="Google Shape;184;p28"/>
          <p:cNvSpPr txBox="1">
            <a:spLocks noGrp="1"/>
          </p:cNvSpPr>
          <p:nvPr>
            <p:ph type="subTitle" idx="8"/>
          </p:nvPr>
        </p:nvSpPr>
        <p:spPr>
          <a:xfrm>
            <a:off x="632596" y="3621204"/>
            <a:ext cx="5106052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sz="1400" dirty="0">
                <a:solidFill>
                  <a:schemeClr val="bg1"/>
                </a:solidFill>
              </a:rPr>
              <a:t>Informe de </a:t>
            </a:r>
            <a:r>
              <a:rPr lang="es-MX" sz="1400" u="sng" dirty="0">
                <a:solidFill>
                  <a:schemeClr val="bg1"/>
                </a:solidFill>
              </a:rPr>
              <a:t>Avance Externo</a:t>
            </a:r>
            <a:r>
              <a:rPr lang="es-MX" sz="1400" dirty="0">
                <a:solidFill>
                  <a:schemeClr val="bg1"/>
                </a:solidFill>
              </a:rPr>
              <a:t>: En forma bianual, las evaluaciones serán efectuadas por dos evaluadores externos seleccionados según el procedimiento acordado por la CAI y protocolizado mediante Resolución de Consejo Superior. </a:t>
            </a:r>
          </a:p>
          <a:p>
            <a:pPr marL="0" lvl="0" indent="0"/>
            <a:endParaRPr lang="es-MX" dirty="0"/>
          </a:p>
          <a:p>
            <a:pPr marL="0" lvl="0" indent="0"/>
            <a:endParaRPr lang="es-MX" dirty="0"/>
          </a:p>
          <a:p>
            <a:pPr marL="0" lvl="0" indent="0"/>
            <a:endParaRPr lang="es-MX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50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ctrTitle" idx="6"/>
          </p:nvPr>
        </p:nvSpPr>
        <p:spPr>
          <a:xfrm rot="5400000">
            <a:off x="7188593" y="1618438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sz="1400" dirty="0">
                <a:solidFill>
                  <a:srgbClr val="ABA487"/>
                </a:solidFill>
              </a:rPr>
              <a:t>IMPLEMENTACIÓN PROYECTOS DE CIENCIA Y TÉCNICA</a:t>
            </a:r>
            <a:endParaRPr sz="1400" dirty="0"/>
          </a:p>
        </p:txBody>
      </p:sp>
      <p:sp>
        <p:nvSpPr>
          <p:cNvPr id="176" name="Google Shape;176;p28"/>
          <p:cNvSpPr/>
          <p:nvPr/>
        </p:nvSpPr>
        <p:spPr>
          <a:xfrm>
            <a:off x="2489305" y="1400688"/>
            <a:ext cx="3780090" cy="251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subTitle" idx="3"/>
          </p:nvPr>
        </p:nvSpPr>
        <p:spPr>
          <a:xfrm>
            <a:off x="4049224" y="963504"/>
            <a:ext cx="2792350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dirty="0">
                <a:solidFill>
                  <a:schemeClr val="lt1"/>
                </a:solidFill>
              </a:rPr>
              <a:t>Los Directores de Proyecto deberán presentar anualmente los informes de avance del Proyecto</a:t>
            </a:r>
          </a:p>
          <a:p>
            <a:pPr marL="0" lvl="0" indent="0"/>
            <a:endParaRPr lang="es-MX" dirty="0">
              <a:solidFill>
                <a:schemeClr val="lt1"/>
              </a:solidFill>
            </a:endParaRPr>
          </a:p>
          <a:p>
            <a:pPr marL="228600" lvl="0" indent="-228600">
              <a:buClr>
                <a:schemeClr val="bg1"/>
              </a:buClr>
              <a:buFont typeface="+mj-lt"/>
              <a:buAutoNum type="alphaLcParenR"/>
            </a:pPr>
            <a:r>
              <a:rPr lang="es-MX" dirty="0">
                <a:solidFill>
                  <a:schemeClr val="lt1"/>
                </a:solidFill>
              </a:rPr>
              <a:t>Informe de Avance Externo  </a:t>
            </a:r>
          </a:p>
          <a:p>
            <a:pPr marL="228600" lvl="0" indent="-228600">
              <a:buClr>
                <a:schemeClr val="bg1"/>
              </a:buClr>
              <a:buFont typeface="+mj-lt"/>
              <a:buAutoNum type="alphaLcParenR"/>
            </a:pPr>
            <a:r>
              <a:rPr lang="es-MX" dirty="0">
                <a:solidFill>
                  <a:schemeClr val="lt1"/>
                </a:solidFill>
              </a:rPr>
              <a:t>Informe de Avance Interno (IAN). </a:t>
            </a:r>
          </a:p>
          <a:p>
            <a:pPr marL="228600" lvl="0" indent="-228600">
              <a:buClr>
                <a:schemeClr val="bg1"/>
              </a:buClr>
              <a:buFont typeface="+mj-lt"/>
              <a:buAutoNum type="alphaLcParenR"/>
            </a:pPr>
            <a:r>
              <a:rPr lang="es-MX" dirty="0">
                <a:solidFill>
                  <a:schemeClr val="lt1"/>
                </a:solidFill>
              </a:rPr>
              <a:t>Los informes serán presentados en forma alternada cada año según corresponda.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80" name="Google Shape;180;p28"/>
          <p:cNvSpPr txBox="1">
            <a:spLocks noGrp="1"/>
          </p:cNvSpPr>
          <p:nvPr>
            <p:ph type="ctrTitle" idx="2"/>
          </p:nvPr>
        </p:nvSpPr>
        <p:spPr>
          <a:xfrm>
            <a:off x="4049224" y="394688"/>
            <a:ext cx="26979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AR" dirty="0">
                <a:solidFill>
                  <a:schemeClr val="lt1"/>
                </a:solidFill>
              </a:rPr>
              <a:t>PRESENTACIÓN DE INFORMES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83" name="Google Shape;183;p28"/>
          <p:cNvSpPr txBox="1">
            <a:spLocks noGrp="1"/>
          </p:cNvSpPr>
          <p:nvPr>
            <p:ph type="ctrTitle" idx="7"/>
          </p:nvPr>
        </p:nvSpPr>
        <p:spPr>
          <a:xfrm>
            <a:off x="632596" y="3246417"/>
            <a:ext cx="2586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MX" dirty="0">
                <a:solidFill>
                  <a:schemeClr val="bg1"/>
                </a:solidFill>
              </a:rPr>
              <a:t>EVALUACIONES</a:t>
            </a:r>
            <a:br>
              <a:rPr lang="es-MX" dirty="0"/>
            </a:br>
            <a:endParaRPr dirty="0"/>
          </a:p>
        </p:txBody>
      </p:sp>
      <p:sp>
        <p:nvSpPr>
          <p:cNvPr id="20" name="Google Shape;183;p28"/>
          <p:cNvSpPr txBox="1">
            <a:spLocks noGrp="1"/>
          </p:cNvSpPr>
          <p:nvPr>
            <p:ph type="ctrTitle" idx="7"/>
          </p:nvPr>
        </p:nvSpPr>
        <p:spPr>
          <a:xfrm>
            <a:off x="255007" y="1653958"/>
            <a:ext cx="7083841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MX" dirty="0"/>
              <a:t>CONDICIONES NECESARIAS PARA PRESENTARSE EN LA CONVOCATORIA PROYECTOS CYT 2021 </a:t>
            </a:r>
            <a:endParaRPr dirty="0"/>
          </a:p>
        </p:txBody>
      </p:sp>
      <p:sp>
        <p:nvSpPr>
          <p:cNvPr id="21" name="Google Shape;184;p28"/>
          <p:cNvSpPr txBox="1">
            <a:spLocks noGrp="1"/>
          </p:cNvSpPr>
          <p:nvPr>
            <p:ph type="subTitle" idx="8"/>
          </p:nvPr>
        </p:nvSpPr>
        <p:spPr>
          <a:xfrm>
            <a:off x="255007" y="2533654"/>
            <a:ext cx="8032530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sz="1400" dirty="0"/>
              <a:t>1 -</a:t>
            </a:r>
            <a:r>
              <a:rPr lang="es-MX" dirty="0"/>
              <a:t>  </a:t>
            </a:r>
            <a:r>
              <a:rPr lang="es-MX" sz="1400" dirty="0"/>
              <a:t>Cerrar académicamente y técnicamente los proyectos de convocatorias anteriores (2016 y 2018).</a:t>
            </a:r>
          </a:p>
          <a:p>
            <a:pPr marL="0" lvl="0" indent="0"/>
            <a:endParaRPr lang="es-MX" sz="1400" dirty="0"/>
          </a:p>
          <a:p>
            <a:pPr marL="0" lvl="0" indent="0"/>
            <a:r>
              <a:rPr lang="es-MX" sz="1400" dirty="0"/>
              <a:t>2- Cerrar financieramente y obtener libre deuda de los proyectos de convocatorias anteriores (2016 y 2018).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2462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7"/>
          <p:cNvSpPr/>
          <p:nvPr/>
        </p:nvSpPr>
        <p:spPr>
          <a:xfrm>
            <a:off x="5885400" y="810700"/>
            <a:ext cx="1329600" cy="4370100"/>
          </a:xfrm>
          <a:prstGeom prst="rect">
            <a:avLst/>
          </a:prstGeom>
          <a:solidFill>
            <a:srgbClr val="ABA487">
              <a:alpha val="7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47"/>
          <p:cNvSpPr/>
          <p:nvPr/>
        </p:nvSpPr>
        <p:spPr>
          <a:xfrm>
            <a:off x="3991096" y="1323966"/>
            <a:ext cx="2271300" cy="116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47"/>
          <p:cNvSpPr/>
          <p:nvPr/>
        </p:nvSpPr>
        <p:spPr>
          <a:xfrm>
            <a:off x="0" y="0"/>
            <a:ext cx="1329600" cy="4370100"/>
          </a:xfrm>
          <a:prstGeom prst="rect">
            <a:avLst/>
          </a:prstGeom>
          <a:solidFill>
            <a:schemeClr val="accent4">
              <a:lumMod val="60000"/>
              <a:lumOff val="40000"/>
              <a:alpha val="732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47"/>
          <p:cNvSpPr/>
          <p:nvPr/>
        </p:nvSpPr>
        <p:spPr>
          <a:xfrm>
            <a:off x="697668" y="1323966"/>
            <a:ext cx="2271300" cy="116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47"/>
          <p:cNvSpPr txBox="1">
            <a:spLocks noGrp="1"/>
          </p:cNvSpPr>
          <p:nvPr>
            <p:ph type="subTitle" idx="1"/>
          </p:nvPr>
        </p:nvSpPr>
        <p:spPr>
          <a:xfrm>
            <a:off x="632387" y="2571750"/>
            <a:ext cx="227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sz="1400" b="1" dirty="0"/>
              <a:t>Cada año la CAI propondrá al Consejo Superior, sobre base debidamente fundada, el monto del presupuesto anual de Ciencia y Técnica de la Universidad destinado a subsidiar los Proyectos de Investigación.</a:t>
            </a:r>
            <a:endParaRPr sz="1400" b="1" dirty="0"/>
          </a:p>
        </p:txBody>
      </p:sp>
      <p:sp>
        <p:nvSpPr>
          <p:cNvPr id="554" name="Google Shape;554;p47"/>
          <p:cNvSpPr txBox="1">
            <a:spLocks noGrp="1"/>
          </p:cNvSpPr>
          <p:nvPr>
            <p:ph type="subTitle" idx="3"/>
          </p:nvPr>
        </p:nvSpPr>
        <p:spPr>
          <a:xfrm>
            <a:off x="3943595" y="2539814"/>
            <a:ext cx="1774182" cy="11443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s-MX" sz="1400" b="1" dirty="0">
                <a:solidFill>
                  <a:schemeClr val="dk1"/>
                </a:solidFill>
              </a:rPr>
              <a:t>Todos los años la CAI, con aprobación del Consejo Superior, determinará la Asignación Básica de Investigación, que tendrá el carácter de monto equivalente mínimo para subsidiar los proyectos. </a:t>
            </a:r>
          </a:p>
          <a:p>
            <a:pPr marL="0" lvl="0" indent="0"/>
            <a:endParaRPr lang="es-MX" sz="1400" b="1" dirty="0">
              <a:solidFill>
                <a:schemeClr val="dk1"/>
              </a:solidFill>
            </a:endParaRPr>
          </a:p>
          <a:p>
            <a:pPr marL="0" lvl="0" indent="0"/>
            <a:endParaRPr lang="es-MX" dirty="0">
              <a:solidFill>
                <a:schemeClr val="dk1"/>
              </a:solidFill>
            </a:endParaRPr>
          </a:p>
          <a:p>
            <a:pPr marL="0" lvl="0" indent="0"/>
            <a:endParaRPr lang="es-MX" dirty="0">
              <a:solidFill>
                <a:schemeClr val="dk1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555" name="Google Shape;555;p47"/>
          <p:cNvSpPr txBox="1">
            <a:spLocks noGrp="1"/>
          </p:cNvSpPr>
          <p:nvPr>
            <p:ph type="ctrTitle" idx="4"/>
          </p:nvPr>
        </p:nvSpPr>
        <p:spPr>
          <a:xfrm>
            <a:off x="3521036" y="1992600"/>
            <a:ext cx="26193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AR" dirty="0">
                <a:solidFill>
                  <a:schemeClr val="lt1"/>
                </a:solidFill>
              </a:rPr>
              <a:t>ASIGNACIÓN </a:t>
            </a:r>
            <a:br>
              <a:rPr lang="es-AR" dirty="0">
                <a:solidFill>
                  <a:schemeClr val="lt1"/>
                </a:solidFill>
              </a:rPr>
            </a:br>
            <a:r>
              <a:rPr lang="es-AR" dirty="0">
                <a:solidFill>
                  <a:schemeClr val="lt1"/>
                </a:solidFill>
              </a:rPr>
              <a:t>BÁSICA PARA INVESTIGACIÓN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556" name="Google Shape;556;p47"/>
          <p:cNvSpPr txBox="1">
            <a:spLocks noGrp="1"/>
          </p:cNvSpPr>
          <p:nvPr>
            <p:ph type="ctrTitle" idx="2"/>
          </p:nvPr>
        </p:nvSpPr>
        <p:spPr>
          <a:xfrm>
            <a:off x="793632" y="2091307"/>
            <a:ext cx="2430272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MX" dirty="0">
                <a:solidFill>
                  <a:schemeClr val="lt1"/>
                </a:solidFill>
              </a:rPr>
              <a:t>DISTRIBUCIÓN y ASIGNACIÓN DE FONDOS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556732" y="417076"/>
            <a:ext cx="4688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Livvic SemiBold" pitchFamily="2" charset="0"/>
              </a:rPr>
              <a:t>FINANCIAMIENTO</a:t>
            </a:r>
            <a:endParaRPr lang="es-AR" sz="2800" dirty="0">
              <a:latin typeface="Livvic SemiBold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ctrTitle"/>
          </p:nvPr>
        </p:nvSpPr>
        <p:spPr>
          <a:xfrm rot="5400000">
            <a:off x="6603595" y="1930225"/>
            <a:ext cx="34812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A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FINANCIAMIENTO</a:t>
            </a:r>
            <a:endParaRPr lang="es-MX" dirty="0"/>
          </a:p>
        </p:txBody>
      </p:sp>
      <p:sp>
        <p:nvSpPr>
          <p:cNvPr id="133" name="Google Shape;133;p25"/>
          <p:cNvSpPr txBox="1">
            <a:spLocks noGrp="1"/>
          </p:cNvSpPr>
          <p:nvPr>
            <p:ph type="subTitle" idx="4294967295"/>
          </p:nvPr>
        </p:nvSpPr>
        <p:spPr>
          <a:xfrm flipH="1">
            <a:off x="193300" y="89213"/>
            <a:ext cx="6562223" cy="43307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600" lvl="0" indent="0">
              <a:buClr>
                <a:schemeClr val="accent1"/>
              </a:buClr>
              <a:buNone/>
            </a:pPr>
            <a:r>
              <a:rPr lang="es-MX" sz="1400" b="1" dirty="0"/>
              <a:t>La asignación se realizará teniendo en cuenta los siguientes dos ítems:</a:t>
            </a:r>
          </a:p>
          <a:p>
            <a:pPr marL="609600" lvl="0" indent="0">
              <a:buClr>
                <a:schemeClr val="accent1"/>
              </a:buClr>
              <a:buNone/>
            </a:pPr>
            <a:endParaRPr lang="es-MX" dirty="0"/>
          </a:p>
          <a:p>
            <a:pPr marL="914400" lvl="0">
              <a:buClr>
                <a:schemeClr val="accent1"/>
              </a:buClr>
              <a:buFont typeface="Livvic Light"/>
              <a:buChar char="●"/>
            </a:pPr>
            <a:r>
              <a:rPr lang="es-MX" sz="1400" dirty="0"/>
              <a:t>El resultado de la evaluación del Proyecto, que comprende Productividad y Formación de Recursos Humanos. </a:t>
            </a:r>
          </a:p>
          <a:p>
            <a:pPr marL="914400" lvl="0">
              <a:buClr>
                <a:schemeClr val="accent1"/>
              </a:buClr>
              <a:buFont typeface="Livvic Light"/>
              <a:buChar char="●"/>
            </a:pPr>
            <a:endParaRPr lang="es-MX" sz="1400" dirty="0"/>
          </a:p>
          <a:p>
            <a:pPr marL="914400" lvl="0">
              <a:buClr>
                <a:schemeClr val="accent1"/>
              </a:buClr>
              <a:buFont typeface="Livvic Light"/>
              <a:buChar char="●"/>
            </a:pPr>
            <a:r>
              <a:rPr lang="es-MX" sz="1400" dirty="0"/>
              <a:t>La participación del grupo en el Programa de Incentivos, una vez que la UNViMe aplique al mismo.</a:t>
            </a:r>
          </a:p>
          <a:p>
            <a:pPr marL="914400" lvl="0">
              <a:buClr>
                <a:schemeClr val="accent1"/>
              </a:buClr>
              <a:buFont typeface="Livvic Light"/>
              <a:buChar char="●"/>
            </a:pPr>
            <a:endParaRPr lang="es-MX" sz="1400" dirty="0"/>
          </a:p>
          <a:p>
            <a:pPr marL="914400" lvl="0">
              <a:buClr>
                <a:schemeClr val="accent1"/>
              </a:buClr>
              <a:buFont typeface="Livvic Light"/>
              <a:buChar char="●"/>
            </a:pPr>
            <a:r>
              <a:rPr lang="es-MX" sz="1400" dirty="0"/>
              <a:t>Obtención de Subsidios o Becarios de Organismos del Sistema de Ciencia y Tecnología externos a la Universidad en el ámbito nacional o internacional. </a:t>
            </a:r>
          </a:p>
          <a:p>
            <a:pPr marL="914400" lvl="0">
              <a:buClr>
                <a:schemeClr val="accent1"/>
              </a:buClr>
              <a:buFont typeface="Livvic Light"/>
              <a:buChar char="●"/>
            </a:pPr>
            <a:r>
              <a:rPr lang="es-MX" sz="1400" dirty="0"/>
              <a:t>Actividades de transferencia tecnológica y/o social en la identificación de los problemas abordados, debidamente certificadas. </a:t>
            </a:r>
          </a:p>
          <a:p>
            <a:pPr marL="914400" lvl="0">
              <a:buClr>
                <a:schemeClr val="accent1"/>
              </a:buClr>
              <a:buFont typeface="Livvic Light"/>
              <a:buChar char="●"/>
            </a:pPr>
            <a:endParaRPr lang="es-MX" sz="1400" dirty="0"/>
          </a:p>
          <a:p>
            <a:pPr marL="914400" lvl="0">
              <a:buClr>
                <a:schemeClr val="accent1"/>
              </a:buClr>
              <a:buFont typeface="Livvic Light"/>
              <a:buChar char="●"/>
            </a:pPr>
            <a:r>
              <a:rPr lang="es-MX" sz="1400" dirty="0"/>
              <a:t>Actividades de Transferencia acreditadas asociadas y/o derivadas de las actividades del Proyecto de Investigación. </a:t>
            </a:r>
          </a:p>
          <a:p>
            <a:pPr marL="914400" lvl="0">
              <a:buClr>
                <a:schemeClr val="accent1"/>
              </a:buClr>
              <a:buFont typeface="Livvic Light"/>
              <a:buChar char="●"/>
            </a:pPr>
            <a:endParaRPr lang="es-MX" sz="1400" dirty="0"/>
          </a:p>
          <a:p>
            <a:pPr marL="914400" lvl="0">
              <a:buClr>
                <a:schemeClr val="accent1"/>
              </a:buClr>
              <a:buFont typeface="Livvic Light"/>
              <a:buChar char="●"/>
            </a:pPr>
            <a:r>
              <a:rPr lang="es-MX" sz="1400" dirty="0"/>
              <a:t>Participación de alumnos con tareas de investigación en el Proyecto. </a:t>
            </a:r>
          </a:p>
          <a:p>
            <a:pPr marL="914400" lvl="0">
              <a:buClr>
                <a:schemeClr val="accent1"/>
              </a:buClr>
              <a:buFont typeface="Livvic Light"/>
              <a:buChar char="●"/>
            </a:pPr>
            <a:endParaRPr lang="es-MX" sz="1400" dirty="0"/>
          </a:p>
          <a:p>
            <a:pPr marL="914400" lvl="0">
              <a:buClr>
                <a:schemeClr val="accent1"/>
              </a:buClr>
              <a:buFont typeface="Livvic Light"/>
              <a:buChar char="●"/>
            </a:pPr>
            <a:r>
              <a:rPr lang="es-MX" sz="1400" dirty="0"/>
              <a:t>Otros que pudieran resultar de interés para la CAI.</a:t>
            </a:r>
            <a:endParaRPr sz="1400" dirty="0"/>
          </a:p>
        </p:txBody>
      </p:sp>
      <p:sp>
        <p:nvSpPr>
          <p:cNvPr id="134" name="Google Shape;134;p25"/>
          <p:cNvSpPr/>
          <p:nvPr/>
        </p:nvSpPr>
        <p:spPr>
          <a:xfrm rot="-5400000" flipH="1">
            <a:off x="83000" y="-82950"/>
            <a:ext cx="548400" cy="714300"/>
          </a:xfrm>
          <a:prstGeom prst="rect">
            <a:avLst/>
          </a:prstGeom>
          <a:solidFill>
            <a:srgbClr val="ABA4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5"/>
          <p:cNvSpPr/>
          <p:nvPr/>
        </p:nvSpPr>
        <p:spPr>
          <a:xfrm rot="-5400000" flipH="1">
            <a:off x="7474475" y="3397650"/>
            <a:ext cx="891300" cy="2600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290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ctrTitle"/>
          </p:nvPr>
        </p:nvSpPr>
        <p:spPr>
          <a:xfrm rot="5400000">
            <a:off x="6603595" y="1930225"/>
            <a:ext cx="34812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A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FINANCIAMIENTO</a:t>
            </a:r>
            <a:endParaRPr lang="es-MX" dirty="0"/>
          </a:p>
        </p:txBody>
      </p:sp>
      <p:sp>
        <p:nvSpPr>
          <p:cNvPr id="134" name="Google Shape;134;p25"/>
          <p:cNvSpPr/>
          <p:nvPr/>
        </p:nvSpPr>
        <p:spPr>
          <a:xfrm rot="-5400000" flipH="1">
            <a:off x="83000" y="-82950"/>
            <a:ext cx="548400" cy="714300"/>
          </a:xfrm>
          <a:prstGeom prst="rect">
            <a:avLst/>
          </a:prstGeom>
          <a:solidFill>
            <a:srgbClr val="ABA4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5"/>
          <p:cNvSpPr/>
          <p:nvPr/>
        </p:nvSpPr>
        <p:spPr>
          <a:xfrm rot="-5400000" flipH="1">
            <a:off x="7474475" y="3397650"/>
            <a:ext cx="891300" cy="2600400"/>
          </a:xfrm>
          <a:prstGeom prst="rect">
            <a:avLst/>
          </a:prstGeom>
          <a:solidFill>
            <a:srgbClr val="ABA4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Google Shape;541;p47"/>
          <p:cNvSpPr/>
          <p:nvPr/>
        </p:nvSpPr>
        <p:spPr>
          <a:xfrm>
            <a:off x="0" y="0"/>
            <a:ext cx="1329600" cy="4370100"/>
          </a:xfrm>
          <a:prstGeom prst="rect">
            <a:avLst/>
          </a:prstGeom>
          <a:solidFill>
            <a:schemeClr val="accent4">
              <a:lumMod val="60000"/>
              <a:lumOff val="40000"/>
              <a:alpha val="732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542;p47"/>
          <p:cNvSpPr/>
          <p:nvPr/>
        </p:nvSpPr>
        <p:spPr>
          <a:xfrm>
            <a:off x="697668" y="745074"/>
            <a:ext cx="2271300" cy="116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553;p47"/>
          <p:cNvSpPr txBox="1">
            <a:spLocks/>
          </p:cNvSpPr>
          <p:nvPr/>
        </p:nvSpPr>
        <p:spPr>
          <a:xfrm>
            <a:off x="1556731" y="2074827"/>
            <a:ext cx="5765048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dirty="0">
                <a:latin typeface="Catamaran" panose="020B0604020202020204" charset="0"/>
                <a:cs typeface="Catamaran" panose="020B0604020202020204" charset="0"/>
              </a:rPr>
              <a:t>El subsidio será percibido por el Director/a del Proyecto o, en su defecto, el codirector, si lo hubiera. </a:t>
            </a:r>
          </a:p>
          <a:p>
            <a:endParaRPr lang="es-MX" dirty="0">
              <a:latin typeface="Catamaran" panose="020B0604020202020204" charset="0"/>
              <a:cs typeface="Catamaran" panose="020B0604020202020204" charset="0"/>
            </a:endParaRPr>
          </a:p>
          <a:p>
            <a:r>
              <a:rPr lang="es-MX" dirty="0">
                <a:latin typeface="Catamaran" panose="020B0604020202020204" charset="0"/>
                <a:cs typeface="Catamaran" panose="020B0604020202020204" charset="0"/>
              </a:rPr>
              <a:t>Será administrado a través de la Secretaría de Hacienda y Administración la que transferirá montos parciales ajustados a requerimiento presupuestados por el director del Proyecto, según los ítems especificados y aprobados en su plan de trabajo.</a:t>
            </a:r>
          </a:p>
        </p:txBody>
      </p:sp>
      <p:sp>
        <p:nvSpPr>
          <p:cNvPr id="9" name="Google Shape;556;p47"/>
          <p:cNvSpPr txBox="1">
            <a:spLocks/>
          </p:cNvSpPr>
          <p:nvPr/>
        </p:nvSpPr>
        <p:spPr>
          <a:xfrm>
            <a:off x="944928" y="1295335"/>
            <a:ext cx="1910097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800" dirty="0">
                <a:solidFill>
                  <a:schemeClr val="lt1"/>
                </a:solidFill>
                <a:latin typeface="Livvic Black" pitchFamily="2" charset="0"/>
              </a:rPr>
              <a:t>ENTREGA DE LOS FONDOS</a:t>
            </a:r>
          </a:p>
        </p:txBody>
      </p:sp>
    </p:spTree>
    <p:extLst>
      <p:ext uri="{BB962C8B-B14F-4D97-AF65-F5344CB8AC3E}">
        <p14:creationId xmlns:p14="http://schemas.microsoft.com/office/powerpoint/2010/main" val="1542891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/>
          <p:nvPr/>
        </p:nvSpPr>
        <p:spPr>
          <a:xfrm>
            <a:off x="0" y="0"/>
            <a:ext cx="3607500" cy="263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8"/>
          <p:cNvSpPr/>
          <p:nvPr/>
        </p:nvSpPr>
        <p:spPr>
          <a:xfrm>
            <a:off x="4175381" y="0"/>
            <a:ext cx="4396219" cy="5143500"/>
          </a:xfrm>
          <a:prstGeom prst="rect">
            <a:avLst/>
          </a:prstGeom>
          <a:solidFill>
            <a:srgbClr val="ABA4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" name="Google Shape;178;p28"/>
          <p:cNvSpPr txBox="1">
            <a:spLocks noGrp="1"/>
          </p:cNvSpPr>
          <p:nvPr>
            <p:ph type="subTitle" idx="3"/>
          </p:nvPr>
        </p:nvSpPr>
        <p:spPr>
          <a:xfrm>
            <a:off x="4390172" y="665550"/>
            <a:ext cx="3823662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buClr>
                <a:srgbClr val="D636AC"/>
              </a:buClr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lt1"/>
                </a:solidFill>
              </a:rPr>
              <a:t>Asesorar al Consejo Superior sobre la política de Ciencia y Técnica de la UNViMe. </a:t>
            </a:r>
          </a:p>
          <a:p>
            <a:pPr marL="171450" lvl="0" indent="-171450">
              <a:buClr>
                <a:srgbClr val="D636AC"/>
              </a:buClr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lt1"/>
              </a:solidFill>
            </a:endParaRPr>
          </a:p>
          <a:p>
            <a:pPr marL="171450" lvl="0" indent="-171450">
              <a:buClr>
                <a:srgbClr val="D636AC"/>
              </a:buClr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lt1"/>
                </a:solidFill>
              </a:rPr>
              <a:t>Promover las actividades de Ciencia y Técnica en todo el ámbito de la UNViMe y evaluar su ejecución.</a:t>
            </a:r>
          </a:p>
          <a:p>
            <a:pPr marL="171450" lvl="0" indent="-171450">
              <a:buClr>
                <a:srgbClr val="D636AC"/>
              </a:buClr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lt1"/>
              </a:solidFill>
            </a:endParaRPr>
          </a:p>
          <a:p>
            <a:pPr marL="171450" lvl="0" indent="-171450">
              <a:buClr>
                <a:srgbClr val="D636AC"/>
              </a:buClr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lt1"/>
                </a:solidFill>
              </a:rPr>
              <a:t>Proponer el plan anual de actividades y previsiones de financiamiento en lo que se refiere a las actividades de Ciencia y Técnica. </a:t>
            </a:r>
          </a:p>
          <a:p>
            <a:pPr marL="171450" lvl="0" indent="-171450">
              <a:buClr>
                <a:srgbClr val="D636AC"/>
              </a:buClr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lt1"/>
              </a:solidFill>
            </a:endParaRPr>
          </a:p>
          <a:p>
            <a:pPr marL="171450" lvl="0" indent="-171450">
              <a:buClr>
                <a:srgbClr val="D636AC"/>
              </a:buClr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lt1"/>
                </a:solidFill>
              </a:rPr>
              <a:t>Proponer y/o intervenir en la creación de organismos idóneos para el desarrollo de actividades de Ciencia y Técnica, su organización y funcionamiento.</a:t>
            </a:r>
          </a:p>
          <a:p>
            <a:pPr marL="171450" lvl="0" indent="-171450">
              <a:buClr>
                <a:srgbClr val="D636AC"/>
              </a:buClr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lt1"/>
              </a:solidFill>
            </a:endParaRPr>
          </a:p>
          <a:p>
            <a:pPr marL="171450" lvl="0" indent="-171450">
              <a:buClr>
                <a:srgbClr val="D636AC"/>
              </a:buClr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lt1"/>
                </a:solidFill>
              </a:rPr>
              <a:t>Promover la formación continua, la producción de nuevos conocimientos, la socialización de conocimientos y metodologías de trabajo adecuadas. </a:t>
            </a:r>
          </a:p>
        </p:txBody>
      </p:sp>
      <p:sp>
        <p:nvSpPr>
          <p:cNvPr id="180" name="Google Shape;180;p28"/>
          <p:cNvSpPr txBox="1">
            <a:spLocks noGrp="1"/>
          </p:cNvSpPr>
          <p:nvPr>
            <p:ph type="ctrTitle" idx="2"/>
          </p:nvPr>
        </p:nvSpPr>
        <p:spPr>
          <a:xfrm>
            <a:off x="4572000" y="0"/>
            <a:ext cx="3532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AR" dirty="0">
                <a:solidFill>
                  <a:schemeClr val="lt1"/>
                </a:solidFill>
              </a:rPr>
              <a:t>Las funciones  de la CAI son &gt;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82" name="Google Shape;182;p28"/>
          <p:cNvSpPr txBox="1">
            <a:spLocks noGrp="1"/>
          </p:cNvSpPr>
          <p:nvPr>
            <p:ph type="ctrTitle"/>
          </p:nvPr>
        </p:nvSpPr>
        <p:spPr>
          <a:xfrm>
            <a:off x="632596" y="1757269"/>
            <a:ext cx="287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MX" sz="2400" dirty="0">
                <a:solidFill>
                  <a:srgbClr val="D636AC"/>
                </a:solidFill>
              </a:rPr>
              <a:t>¿QUÉ ES LA COMISIÓN ASESORA DE INVESTIGACIÓN (CAI)?</a:t>
            </a:r>
            <a:endParaRPr sz="2400" dirty="0">
              <a:solidFill>
                <a:srgbClr val="D636AC"/>
              </a:solidFill>
            </a:endParaRPr>
          </a:p>
        </p:txBody>
      </p:sp>
      <p:sp>
        <p:nvSpPr>
          <p:cNvPr id="184" name="Google Shape;184;p28"/>
          <p:cNvSpPr txBox="1">
            <a:spLocks noGrp="1"/>
          </p:cNvSpPr>
          <p:nvPr>
            <p:ph type="subTitle" idx="8"/>
          </p:nvPr>
        </p:nvSpPr>
        <p:spPr>
          <a:xfrm>
            <a:off x="507686" y="2506364"/>
            <a:ext cx="3276037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sz="1400" dirty="0">
                <a:solidFill>
                  <a:schemeClr val="tx1"/>
                </a:solidFill>
              </a:rPr>
              <a:t>Es una comisión integrada por:</a:t>
            </a:r>
          </a:p>
          <a:p>
            <a:pPr marL="0" lvl="0" indent="0"/>
            <a:r>
              <a:rPr lang="es-MX" sz="1400" dirty="0">
                <a:solidFill>
                  <a:schemeClr val="tx1"/>
                </a:solidFill>
              </a:rPr>
              <a:t>  </a:t>
            </a:r>
          </a:p>
          <a:p>
            <a:pPr marL="228600" lvl="0" indent="-228600">
              <a:buFont typeface="+mj-lt"/>
              <a:buAutoNum type="alphaLcParenR"/>
            </a:pPr>
            <a:r>
              <a:rPr lang="es-MX" sz="1400" dirty="0">
                <a:solidFill>
                  <a:schemeClr val="tx1"/>
                </a:solidFill>
              </a:rPr>
              <a:t>El presidente, que será el Secretario/a de Ciencia y Técnica del Rectorado.</a:t>
            </a:r>
          </a:p>
          <a:p>
            <a:pPr marL="228600" lvl="0" indent="-228600">
              <a:buFont typeface="+mj-lt"/>
              <a:buAutoNum type="alphaLcParenR"/>
            </a:pPr>
            <a:r>
              <a:rPr lang="es-MX" sz="1400" dirty="0">
                <a:solidFill>
                  <a:schemeClr val="tx1"/>
                </a:solidFill>
              </a:rPr>
              <a:t>Los Directores de Departamento.</a:t>
            </a:r>
          </a:p>
          <a:p>
            <a:pPr marL="228600" lvl="0" indent="-228600">
              <a:buFont typeface="+mj-lt"/>
              <a:buAutoNum type="alphaLcParenR"/>
            </a:pPr>
            <a:r>
              <a:rPr lang="es-MX" sz="1400" dirty="0">
                <a:solidFill>
                  <a:schemeClr val="tx1"/>
                </a:solidFill>
              </a:rPr>
              <a:t>Los Directores de Escuela o un docente en su representación, que acredite experiencia probada en el sistema, el cual será designado por el propio Director/a.</a:t>
            </a:r>
          </a:p>
          <a:p>
            <a:pPr marL="0" lvl="0" indent="0"/>
            <a:endParaRPr lang="es-MX" sz="1400" dirty="0"/>
          </a:p>
          <a:p>
            <a:pPr marL="0" lvl="0" indent="0"/>
            <a:endParaRPr lang="es-MX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9205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ctrTitle"/>
          </p:nvPr>
        </p:nvSpPr>
        <p:spPr>
          <a:xfrm rot="5400000">
            <a:off x="6603595" y="1930225"/>
            <a:ext cx="34812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MX" dirty="0">
                <a:solidFill>
                  <a:srgbClr val="D636AC"/>
                </a:solidFill>
              </a:rPr>
              <a:t>COMISIÓN ASESORA</a:t>
            </a:r>
            <a:br>
              <a:rPr lang="es-MX" dirty="0">
                <a:solidFill>
                  <a:srgbClr val="D636AC"/>
                </a:solidFill>
              </a:rPr>
            </a:br>
            <a:r>
              <a:rPr lang="es-MX" dirty="0">
                <a:solidFill>
                  <a:srgbClr val="D636AC"/>
                </a:solidFill>
              </a:rPr>
              <a:t>DE INVESTIGRACIÁN</a:t>
            </a:r>
          </a:p>
        </p:txBody>
      </p:sp>
      <p:sp>
        <p:nvSpPr>
          <p:cNvPr id="134" name="Google Shape;134;p25"/>
          <p:cNvSpPr/>
          <p:nvPr/>
        </p:nvSpPr>
        <p:spPr>
          <a:xfrm rot="-5400000" flipH="1">
            <a:off x="83000" y="-82950"/>
            <a:ext cx="548400" cy="714300"/>
          </a:xfrm>
          <a:prstGeom prst="rect">
            <a:avLst/>
          </a:prstGeom>
          <a:solidFill>
            <a:srgbClr val="ABA4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5"/>
          <p:cNvSpPr/>
          <p:nvPr/>
        </p:nvSpPr>
        <p:spPr>
          <a:xfrm rot="-5400000" flipH="1">
            <a:off x="7398150" y="3397650"/>
            <a:ext cx="891300" cy="2600400"/>
          </a:xfrm>
          <a:prstGeom prst="rect">
            <a:avLst/>
          </a:prstGeom>
          <a:solidFill>
            <a:srgbClr val="D636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FDA61D-2153-4FF9-8251-24274F798C6E}"/>
              </a:ext>
            </a:extLst>
          </p:cNvPr>
          <p:cNvSpPr txBox="1"/>
          <p:nvPr/>
        </p:nvSpPr>
        <p:spPr>
          <a:xfrm>
            <a:off x="714350" y="85013"/>
            <a:ext cx="7160526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Dr E Daniel </a:t>
            </a:r>
            <a:r>
              <a:rPr lang="en-US" dirty="0" err="1"/>
              <a:t>Guerreiro</a:t>
            </a:r>
            <a:r>
              <a:rPr lang="en-US" dirty="0"/>
              <a:t> -Sec de </a:t>
            </a:r>
            <a:r>
              <a:rPr lang="en-US" dirty="0" err="1"/>
              <a:t>CyT</a:t>
            </a:r>
            <a:r>
              <a:rPr lang="en-US" dirty="0"/>
              <a:t> de la </a:t>
            </a:r>
            <a:r>
              <a:rPr lang="en-US" dirty="0" err="1"/>
              <a:t>UNViMe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Dr Silvia Miró  -</a:t>
            </a:r>
            <a:r>
              <a:rPr lang="en-US" dirty="0" err="1"/>
              <a:t>Directora</a:t>
            </a:r>
            <a:r>
              <a:rPr lang="en-US" dirty="0"/>
              <a:t> del Dep de Cs </a:t>
            </a:r>
            <a:r>
              <a:rPr lang="en-US" dirty="0" err="1"/>
              <a:t>Aplicadas</a:t>
            </a:r>
            <a:r>
              <a:rPr lang="en-US" dirty="0"/>
              <a:t> y </a:t>
            </a:r>
            <a:r>
              <a:rPr lang="en-US" dirty="0" err="1"/>
              <a:t>Tecnología</a:t>
            </a:r>
            <a:r>
              <a:rPr lang="en-US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Lic</a:t>
            </a:r>
            <a:r>
              <a:rPr lang="en-US" dirty="0"/>
              <a:t> Elvira Quiroga -</a:t>
            </a:r>
            <a:r>
              <a:rPr lang="en-US" dirty="0" err="1"/>
              <a:t>Directora</a:t>
            </a:r>
            <a:r>
              <a:rPr lang="en-US" dirty="0"/>
              <a:t> del Dep de Cs </a:t>
            </a:r>
            <a:r>
              <a:rPr lang="en-US" dirty="0" err="1"/>
              <a:t>Básicas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Ing </a:t>
            </a:r>
            <a:r>
              <a:rPr lang="en-US"/>
              <a:t>Alberto Ledesma </a:t>
            </a:r>
            <a:r>
              <a:rPr lang="en-US" dirty="0"/>
              <a:t>-Director de la Escuela de </a:t>
            </a:r>
            <a:r>
              <a:rPr lang="en-US" dirty="0" err="1"/>
              <a:t>Ingenieria</a:t>
            </a:r>
            <a:r>
              <a:rPr lang="en-US" dirty="0"/>
              <a:t>  y Cs </a:t>
            </a:r>
            <a:r>
              <a:rPr lang="en-US" dirty="0" err="1"/>
              <a:t>Ambientales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Dr Guillermo Enrique Ojeda (</a:t>
            </a:r>
            <a:r>
              <a:rPr lang="en-US" dirty="0" err="1"/>
              <a:t>UNViMe</a:t>
            </a:r>
            <a:r>
              <a:rPr lang="en-US" dirty="0"/>
              <a:t>/UNSL)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Mg Jorge Agustin Adaro (</a:t>
            </a:r>
            <a:r>
              <a:rPr lang="en-US" dirty="0" err="1"/>
              <a:t>UNViMe</a:t>
            </a:r>
            <a:r>
              <a:rPr lang="en-US" dirty="0"/>
              <a:t>/UNRC)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Lic</a:t>
            </a:r>
            <a:r>
              <a:rPr lang="en-US" dirty="0"/>
              <a:t> Mariana Ceballos – </a:t>
            </a:r>
            <a:r>
              <a:rPr lang="en-US" dirty="0" err="1"/>
              <a:t>Directora</a:t>
            </a:r>
            <a:r>
              <a:rPr lang="en-US" dirty="0"/>
              <a:t> Escuela de </a:t>
            </a:r>
            <a:r>
              <a:rPr lang="en-US" dirty="0" err="1"/>
              <a:t>Gestión</a:t>
            </a:r>
            <a:r>
              <a:rPr lang="en-US" dirty="0"/>
              <a:t> de </a:t>
            </a:r>
            <a:r>
              <a:rPr lang="en-US" dirty="0" err="1"/>
              <a:t>Empresa</a:t>
            </a:r>
            <a:r>
              <a:rPr lang="en-US" dirty="0"/>
              <a:t> y Economia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Dra Roxana Lobos (</a:t>
            </a:r>
            <a:r>
              <a:rPr lang="en-US" dirty="0" err="1"/>
              <a:t>UNViMe</a:t>
            </a:r>
            <a:r>
              <a:rPr lang="en-US" dirty="0"/>
              <a:t>/UNSL)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Dr Cristian </a:t>
            </a:r>
            <a:r>
              <a:rPr lang="en-US" dirty="0" err="1"/>
              <a:t>Rabanal</a:t>
            </a:r>
            <a:r>
              <a:rPr lang="en-US" dirty="0"/>
              <a:t> (</a:t>
            </a:r>
            <a:r>
              <a:rPr lang="en-US" dirty="0" err="1"/>
              <a:t>UNViMe</a:t>
            </a:r>
            <a:r>
              <a:rPr lang="en-US" dirty="0"/>
              <a:t>/UNRC)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Lic</a:t>
            </a:r>
            <a:r>
              <a:rPr lang="en-US" dirty="0"/>
              <a:t> Roxana </a:t>
            </a:r>
            <a:r>
              <a:rPr lang="en-US" dirty="0" err="1"/>
              <a:t>Tropich</a:t>
            </a:r>
            <a:r>
              <a:rPr lang="en-US" dirty="0"/>
              <a:t> – </a:t>
            </a:r>
            <a:r>
              <a:rPr lang="en-US" dirty="0" err="1"/>
              <a:t>Directora</a:t>
            </a:r>
            <a:r>
              <a:rPr lang="en-US" dirty="0"/>
              <a:t> </a:t>
            </a:r>
            <a:r>
              <a:rPr lang="en-US" dirty="0" err="1"/>
              <a:t>escuela</a:t>
            </a:r>
            <a:r>
              <a:rPr lang="en-US" dirty="0"/>
              <a:t> de Cs </a:t>
            </a:r>
            <a:r>
              <a:rPr lang="en-US" dirty="0" err="1"/>
              <a:t>Sociales</a:t>
            </a:r>
            <a:r>
              <a:rPr lang="en-US" dirty="0"/>
              <a:t> y </a:t>
            </a:r>
            <a:r>
              <a:rPr lang="en-US" dirty="0" err="1"/>
              <a:t>Educación</a:t>
            </a:r>
            <a:r>
              <a:rPr lang="en-US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Mg Carlos Mazzola (</a:t>
            </a:r>
            <a:r>
              <a:rPr lang="en-US" dirty="0" err="1"/>
              <a:t>UNViMe</a:t>
            </a:r>
            <a:r>
              <a:rPr lang="en-US" dirty="0"/>
              <a:t>/UNSL)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Dr Eduardo Romero (</a:t>
            </a:r>
            <a:r>
              <a:rPr lang="en-US" dirty="0" err="1"/>
              <a:t>UNViMe</a:t>
            </a:r>
            <a:r>
              <a:rPr lang="en-US" dirty="0"/>
              <a:t>/UNRC)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Lic</a:t>
            </a:r>
            <a:r>
              <a:rPr lang="en-US" dirty="0"/>
              <a:t> Vanesa </a:t>
            </a:r>
            <a:r>
              <a:rPr lang="en-US" dirty="0" err="1"/>
              <a:t>Cassano</a:t>
            </a:r>
            <a:r>
              <a:rPr lang="en-US" dirty="0"/>
              <a:t> – </a:t>
            </a:r>
            <a:r>
              <a:rPr lang="en-US" dirty="0" err="1"/>
              <a:t>Directora</a:t>
            </a:r>
            <a:r>
              <a:rPr lang="en-US" dirty="0"/>
              <a:t> Escuela de Cs de la </a:t>
            </a:r>
            <a:r>
              <a:rPr lang="en-US" dirty="0" err="1"/>
              <a:t>Salud</a:t>
            </a:r>
            <a:r>
              <a:rPr lang="en-US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Dr Gaston </a:t>
            </a:r>
            <a:r>
              <a:rPr lang="en-US" dirty="0" err="1"/>
              <a:t>Repossi</a:t>
            </a:r>
            <a:r>
              <a:rPr lang="en-US" dirty="0"/>
              <a:t> Marquez (</a:t>
            </a:r>
            <a:r>
              <a:rPr lang="en-US" dirty="0" err="1"/>
              <a:t>UNViMe</a:t>
            </a:r>
            <a:r>
              <a:rPr lang="en-US" dirty="0"/>
              <a:t>/UNC)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Prof. Jackeline </a:t>
            </a:r>
            <a:r>
              <a:rPr lang="en-US" dirty="0" err="1"/>
              <a:t>Miazzo</a:t>
            </a:r>
            <a:r>
              <a:rPr lang="en-US" dirty="0"/>
              <a:t> (</a:t>
            </a:r>
            <a:r>
              <a:rPr lang="en-US" dirty="0" err="1"/>
              <a:t>UNViMe</a:t>
            </a:r>
            <a:r>
              <a:rPr lang="en-US" dirty="0"/>
              <a:t>/UNSL)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397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16" y="-8019"/>
            <a:ext cx="6879232" cy="5143500"/>
          </a:xfrm>
          <a:prstGeom prst="rect">
            <a:avLst/>
          </a:prstGeom>
        </p:spPr>
      </p:pic>
      <p:sp>
        <p:nvSpPr>
          <p:cNvPr id="573" name="Google Shape;573;p49"/>
          <p:cNvSpPr/>
          <p:nvPr/>
        </p:nvSpPr>
        <p:spPr>
          <a:xfrm rot="5400000">
            <a:off x="1263822" y="370253"/>
            <a:ext cx="3358800" cy="4696393"/>
          </a:xfrm>
          <a:prstGeom prst="rect">
            <a:avLst/>
          </a:prstGeom>
          <a:solidFill>
            <a:srgbClr val="ABA487">
              <a:alpha val="617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49"/>
          <p:cNvSpPr txBox="1">
            <a:spLocks noGrp="1"/>
          </p:cNvSpPr>
          <p:nvPr>
            <p:ph type="subTitle" idx="1"/>
          </p:nvPr>
        </p:nvSpPr>
        <p:spPr>
          <a:xfrm>
            <a:off x="831200" y="2314225"/>
            <a:ext cx="28563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dirty="0">
                <a:solidFill>
                  <a:schemeClr val="lt1"/>
                </a:solidFill>
              </a:rPr>
              <a:t>Consultas: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>
              <a:buSzPts val="1100"/>
            </a:pPr>
            <a:r>
              <a:rPr lang="es-AR" dirty="0">
                <a:solidFill>
                  <a:schemeClr val="lt1"/>
                </a:solidFill>
                <a:hlinkClick r:id="rId4"/>
              </a:rPr>
              <a:t>cienciaytecnica@unvime.edu.ar</a:t>
            </a:r>
            <a:endParaRPr lang="es-AR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lt1"/>
                </a:solidFill>
                <a:hlinkClick r:id="rId5"/>
              </a:rPr>
              <a:t>www.unvime.edu.ar</a:t>
            </a:r>
            <a:endParaRPr lang="es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575" name="Google Shape;575;p49"/>
          <p:cNvSpPr txBox="1">
            <a:spLocks noGrp="1"/>
          </p:cNvSpPr>
          <p:nvPr>
            <p:ph type="ctrTitle"/>
          </p:nvPr>
        </p:nvSpPr>
        <p:spPr>
          <a:xfrm>
            <a:off x="831200" y="376500"/>
            <a:ext cx="260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chemeClr val="lt1"/>
                </a:solidFill>
              </a:rPr>
              <a:t>MUCHAS </a:t>
            </a:r>
            <a:br>
              <a:rPr lang="es" sz="3000" dirty="0">
                <a:solidFill>
                  <a:schemeClr val="lt1"/>
                </a:solidFill>
              </a:rPr>
            </a:br>
            <a:r>
              <a:rPr lang="es" sz="3000" dirty="0">
                <a:solidFill>
                  <a:schemeClr val="lt1"/>
                </a:solidFill>
              </a:rPr>
              <a:t>GRACIAS</a:t>
            </a:r>
            <a:endParaRPr sz="3000" dirty="0">
              <a:solidFill>
                <a:schemeClr val="lt1"/>
              </a:solidFill>
            </a:endParaRPr>
          </a:p>
        </p:txBody>
      </p:sp>
      <p:grpSp>
        <p:nvGrpSpPr>
          <p:cNvPr id="577" name="Google Shape;577;p49"/>
          <p:cNvGrpSpPr/>
          <p:nvPr/>
        </p:nvGrpSpPr>
        <p:grpSpPr>
          <a:xfrm>
            <a:off x="3130147" y="2706984"/>
            <a:ext cx="346056" cy="345674"/>
            <a:chOff x="3303268" y="3817349"/>
            <a:chExt cx="346056" cy="345674"/>
          </a:xfrm>
        </p:grpSpPr>
        <p:sp>
          <p:nvSpPr>
            <p:cNvPr id="578" name="Google Shape;578;p49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79" name="Google Shape;579;p49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80" name="Google Shape;580;p49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81" name="Google Shape;581;p49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576" name="Google Shape;576;p49"/>
          <p:cNvSpPr/>
          <p:nvPr/>
        </p:nvSpPr>
        <p:spPr>
          <a:xfrm>
            <a:off x="3130338" y="3284022"/>
            <a:ext cx="345674" cy="346056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511057" y="274429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  <a:latin typeface="Catamaran" panose="020B0604020202020204" charset="0"/>
                <a:cs typeface="Catamaran" panose="020B0604020202020204" charset="0"/>
              </a:rPr>
              <a:t>unvime_insta</a:t>
            </a:r>
            <a:endParaRPr lang="es-AR" dirty="0">
              <a:solidFill>
                <a:schemeClr val="bg1"/>
              </a:solidFill>
              <a:latin typeface="Catamaran" panose="020B0604020202020204" charset="0"/>
              <a:cs typeface="Catamaran" panose="020B060402020202020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556745" y="3334867"/>
            <a:ext cx="1290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  <a:latin typeface="Catamaran" panose="020B0604020202020204" charset="0"/>
                <a:cs typeface="Catamaran" panose="020B0604020202020204" charset="0"/>
              </a:rPr>
              <a:t>La UNViMe</a:t>
            </a:r>
            <a:endParaRPr lang="es-AR" dirty="0">
              <a:solidFill>
                <a:schemeClr val="bg1"/>
              </a:solidFill>
              <a:latin typeface="Catamaran" panose="020B0604020202020204" charset="0"/>
              <a:cs typeface="Catamaran" panose="020B0604020202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>
            <a:spLocks noGrp="1"/>
          </p:cNvSpPr>
          <p:nvPr>
            <p:ph type="ctrTitle" idx="9"/>
          </p:nvPr>
        </p:nvSpPr>
        <p:spPr>
          <a:xfrm>
            <a:off x="2981740" y="1196598"/>
            <a:ext cx="6012488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dirty="0">
                <a:solidFill>
                  <a:srgbClr val="ABA487"/>
                </a:solidFill>
              </a:rPr>
              <a:t>OBJETIVOS: institucionales de </a:t>
            </a:r>
            <a:r>
              <a:rPr lang="en-US" sz="2400" dirty="0" err="1">
                <a:solidFill>
                  <a:srgbClr val="ABA487"/>
                </a:solidFill>
              </a:rPr>
              <a:t>CyT</a:t>
            </a:r>
            <a:endParaRPr sz="2400" dirty="0">
              <a:solidFill>
                <a:srgbClr val="ABA487"/>
              </a:solidFill>
            </a:endParaRPr>
          </a:p>
        </p:txBody>
      </p:sp>
      <p:sp>
        <p:nvSpPr>
          <p:cNvPr id="142" name="Google Shape;142;p26"/>
          <p:cNvSpPr/>
          <p:nvPr/>
        </p:nvSpPr>
        <p:spPr>
          <a:xfrm rot="-5400000" flipH="1">
            <a:off x="-1079505" y="1079555"/>
            <a:ext cx="5140800" cy="2981689"/>
          </a:xfrm>
          <a:prstGeom prst="rect">
            <a:avLst/>
          </a:prstGeom>
          <a:solidFill>
            <a:srgbClr val="ABA4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title" idx="2"/>
          </p:nvPr>
        </p:nvSpPr>
        <p:spPr>
          <a:xfrm>
            <a:off x="1698595" y="2065932"/>
            <a:ext cx="173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chemeClr val="lt1"/>
                </a:solidFill>
              </a:rPr>
              <a:t>01</a:t>
            </a:r>
            <a:endParaRPr sz="4000" dirty="0">
              <a:solidFill>
                <a:schemeClr val="lt1"/>
              </a:solidFill>
            </a:endParaRPr>
          </a:p>
        </p:txBody>
      </p:sp>
      <p:sp>
        <p:nvSpPr>
          <p:cNvPr id="151" name="Google Shape;151;p26"/>
          <p:cNvSpPr txBox="1">
            <a:spLocks noGrp="1"/>
          </p:cNvSpPr>
          <p:nvPr>
            <p:ph type="title" idx="5"/>
          </p:nvPr>
        </p:nvSpPr>
        <p:spPr>
          <a:xfrm>
            <a:off x="1698595" y="3025566"/>
            <a:ext cx="161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chemeClr val="lt1"/>
                </a:solidFill>
              </a:rPr>
              <a:t>02</a:t>
            </a:r>
            <a:endParaRPr sz="4000" dirty="0">
              <a:solidFill>
                <a:schemeClr val="lt1"/>
              </a:solidFill>
            </a:endParaRP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2484880" y="1892701"/>
            <a:ext cx="4960525" cy="572400"/>
          </a:xfrm>
        </p:spPr>
        <p:txBody>
          <a:bodyPr/>
          <a:lstStyle/>
          <a:p>
            <a:pPr marL="609600" lvl="0" indent="0">
              <a:buClr>
                <a:schemeClr val="accent1"/>
              </a:buClr>
            </a:pPr>
            <a:r>
              <a:rPr lang="es-ES" sz="1600" b="1" dirty="0"/>
              <a:t>Promover</a:t>
            </a:r>
            <a:r>
              <a:rPr lang="es-ES" sz="1600" dirty="0"/>
              <a:t> la generación de conocimientos a través de la Investigación Científica y el Desarrollo Tecnológico.</a:t>
            </a:r>
          </a:p>
          <a:p>
            <a:pPr marL="914400" lvl="0">
              <a:buClr>
                <a:schemeClr val="accent1"/>
              </a:buClr>
              <a:buFont typeface="Livvic Light"/>
              <a:buChar char="●"/>
            </a:pPr>
            <a:endParaRPr lang="es-ES" dirty="0"/>
          </a:p>
        </p:txBody>
      </p:sp>
      <p:sp>
        <p:nvSpPr>
          <p:cNvPr id="32" name="Subtítulo 1"/>
          <p:cNvSpPr>
            <a:spLocks noGrp="1"/>
          </p:cNvSpPr>
          <p:nvPr>
            <p:ph type="subTitle" idx="1"/>
          </p:nvPr>
        </p:nvSpPr>
        <p:spPr>
          <a:xfrm>
            <a:off x="2484879" y="2940732"/>
            <a:ext cx="4960526" cy="572400"/>
          </a:xfrm>
        </p:spPr>
        <p:txBody>
          <a:bodyPr/>
          <a:lstStyle/>
          <a:p>
            <a:pPr marL="609600" lvl="0" indent="0">
              <a:buClr>
                <a:schemeClr val="accent1"/>
              </a:buClr>
            </a:pPr>
            <a:r>
              <a:rPr lang="es-ES" sz="1600" b="1" dirty="0"/>
              <a:t>Incentivar</a:t>
            </a:r>
            <a:r>
              <a:rPr lang="es-ES" sz="1600" dirty="0"/>
              <a:t> la producción de calidad y la formación de recursos humanos de excelencia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DD213E-D00F-46C4-8001-76CFECA37DB4}"/>
              </a:ext>
            </a:extLst>
          </p:cNvPr>
          <p:cNvSpPr txBox="1"/>
          <p:nvPr/>
        </p:nvSpPr>
        <p:spPr>
          <a:xfrm>
            <a:off x="3050628" y="290521"/>
            <a:ext cx="3996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ORDENANZA CS N 001/2021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>
            <a:spLocks noGrp="1"/>
          </p:cNvSpPr>
          <p:nvPr>
            <p:ph type="ctrTitle" idx="9"/>
          </p:nvPr>
        </p:nvSpPr>
        <p:spPr>
          <a:xfrm>
            <a:off x="2978750" y="49410"/>
            <a:ext cx="7723096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dirty="0">
                <a:solidFill>
                  <a:srgbClr val="ABA487"/>
                </a:solidFill>
              </a:rPr>
              <a:t>OBJETIVOS: </a:t>
            </a:r>
            <a:r>
              <a:rPr lang="en-US" sz="2400" dirty="0" err="1">
                <a:solidFill>
                  <a:srgbClr val="ABA487"/>
                </a:solidFill>
              </a:rPr>
              <a:t>convocatoria</a:t>
            </a:r>
            <a:r>
              <a:rPr lang="en-US" sz="2400" dirty="0">
                <a:solidFill>
                  <a:srgbClr val="ABA487"/>
                </a:solidFill>
              </a:rPr>
              <a:t> </a:t>
            </a:r>
            <a:r>
              <a:rPr lang="en-US" sz="2400" dirty="0" err="1">
                <a:solidFill>
                  <a:srgbClr val="ABA487"/>
                </a:solidFill>
              </a:rPr>
              <a:t>CyT</a:t>
            </a:r>
            <a:endParaRPr sz="2400" dirty="0">
              <a:solidFill>
                <a:srgbClr val="ABA487"/>
              </a:solidFill>
            </a:endParaRPr>
          </a:p>
        </p:txBody>
      </p:sp>
      <p:sp>
        <p:nvSpPr>
          <p:cNvPr id="142" name="Google Shape;142;p26"/>
          <p:cNvSpPr/>
          <p:nvPr/>
        </p:nvSpPr>
        <p:spPr>
          <a:xfrm rot="-5400000" flipH="1">
            <a:off x="-1079555" y="1082254"/>
            <a:ext cx="5140800" cy="2981689"/>
          </a:xfrm>
          <a:prstGeom prst="rect">
            <a:avLst/>
          </a:prstGeom>
          <a:solidFill>
            <a:srgbClr val="ABA4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title" idx="8"/>
          </p:nvPr>
        </p:nvSpPr>
        <p:spPr>
          <a:xfrm>
            <a:off x="1849509" y="1924434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chemeClr val="lt1"/>
                </a:solidFill>
              </a:rPr>
              <a:t>03</a:t>
            </a:r>
            <a:endParaRPr sz="4000" dirty="0">
              <a:solidFill>
                <a:schemeClr val="lt1"/>
              </a:solidFill>
            </a:endParaRPr>
          </a:p>
        </p:txBody>
      </p:sp>
      <p:sp>
        <p:nvSpPr>
          <p:cNvPr id="148" name="Google Shape;148;p26"/>
          <p:cNvSpPr txBox="1">
            <a:spLocks noGrp="1"/>
          </p:cNvSpPr>
          <p:nvPr>
            <p:ph type="title" idx="2"/>
          </p:nvPr>
        </p:nvSpPr>
        <p:spPr>
          <a:xfrm>
            <a:off x="1849509" y="588695"/>
            <a:ext cx="173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chemeClr val="lt1"/>
                </a:solidFill>
              </a:rPr>
              <a:t>01</a:t>
            </a:r>
            <a:endParaRPr sz="4000" dirty="0">
              <a:solidFill>
                <a:schemeClr val="lt1"/>
              </a:solidFill>
            </a:endParaRPr>
          </a:p>
        </p:txBody>
      </p:sp>
      <p:sp>
        <p:nvSpPr>
          <p:cNvPr id="151" name="Google Shape;151;p26"/>
          <p:cNvSpPr txBox="1">
            <a:spLocks noGrp="1"/>
          </p:cNvSpPr>
          <p:nvPr>
            <p:ph type="title" idx="5"/>
          </p:nvPr>
        </p:nvSpPr>
        <p:spPr>
          <a:xfrm>
            <a:off x="1849509" y="1230497"/>
            <a:ext cx="161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chemeClr val="lt1"/>
                </a:solidFill>
              </a:rPr>
              <a:t>02</a:t>
            </a:r>
            <a:endParaRPr sz="4000" dirty="0">
              <a:solidFill>
                <a:schemeClr val="lt1"/>
              </a:solidFill>
            </a:endParaRPr>
          </a:p>
        </p:txBody>
      </p:sp>
      <p:sp>
        <p:nvSpPr>
          <p:cNvPr id="154" name="Google Shape;154;p26"/>
          <p:cNvSpPr txBox="1">
            <a:spLocks noGrp="1"/>
          </p:cNvSpPr>
          <p:nvPr>
            <p:ph type="title" idx="15"/>
          </p:nvPr>
        </p:nvSpPr>
        <p:spPr>
          <a:xfrm>
            <a:off x="1849509" y="2708222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chemeClr val="lt1"/>
                </a:solidFill>
              </a:rPr>
              <a:t>04</a:t>
            </a:r>
            <a:endParaRPr sz="4000" dirty="0">
              <a:solidFill>
                <a:schemeClr val="lt1"/>
              </a:solidFill>
            </a:endParaRPr>
          </a:p>
        </p:txBody>
      </p:sp>
      <p:sp>
        <p:nvSpPr>
          <p:cNvPr id="157" name="Google Shape;157;p26"/>
          <p:cNvSpPr txBox="1">
            <a:spLocks noGrp="1"/>
          </p:cNvSpPr>
          <p:nvPr>
            <p:ph type="title" idx="18"/>
          </p:nvPr>
        </p:nvSpPr>
        <p:spPr>
          <a:xfrm>
            <a:off x="1849509" y="3581557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chemeClr val="lt1"/>
                </a:solidFill>
              </a:rPr>
              <a:t>05</a:t>
            </a:r>
            <a:endParaRPr sz="4000" dirty="0">
              <a:solidFill>
                <a:schemeClr val="lt1"/>
              </a:solidFill>
            </a:endParaRPr>
          </a:p>
        </p:txBody>
      </p:sp>
      <p:sp>
        <p:nvSpPr>
          <p:cNvPr id="19" name="Google Shape;157;p26"/>
          <p:cNvSpPr txBox="1">
            <a:spLocks/>
          </p:cNvSpPr>
          <p:nvPr/>
        </p:nvSpPr>
        <p:spPr>
          <a:xfrm>
            <a:off x="1849509" y="4298388"/>
            <a:ext cx="1573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s" sz="4000" dirty="0">
                <a:solidFill>
                  <a:schemeClr val="lt1"/>
                </a:solidFill>
              </a:rPr>
              <a:t>06</a:t>
            </a:r>
          </a:p>
        </p:txBody>
      </p:sp>
      <p:sp>
        <p:nvSpPr>
          <p:cNvPr id="33" name="Subtítulo 1"/>
          <p:cNvSpPr>
            <a:spLocks noGrp="1"/>
          </p:cNvSpPr>
          <p:nvPr>
            <p:ph type="subTitle" idx="1"/>
          </p:nvPr>
        </p:nvSpPr>
        <p:spPr>
          <a:xfrm>
            <a:off x="2478019" y="678231"/>
            <a:ext cx="5013855" cy="572400"/>
          </a:xfrm>
        </p:spPr>
        <p:txBody>
          <a:bodyPr/>
          <a:lstStyle/>
          <a:p>
            <a:pPr marL="609600" lvl="0" indent="0">
              <a:buClr>
                <a:schemeClr val="accent1"/>
              </a:buClr>
            </a:pPr>
            <a:r>
              <a:rPr lang="es-ES" sz="1200" b="1" dirty="0"/>
              <a:t>Definir</a:t>
            </a:r>
            <a:r>
              <a:rPr lang="es-ES" sz="1200" dirty="0"/>
              <a:t> los requisitos mínimos del sistema para que los proyectos alcancen los requerimientos básicos para concursar y acogerse a convocatorias o Programas nacionales (</a:t>
            </a:r>
            <a:r>
              <a:rPr lang="es-ES" sz="1200" dirty="0" err="1"/>
              <a:t>MINCyT</a:t>
            </a:r>
            <a:r>
              <a:rPr lang="es-ES" sz="1200" dirty="0"/>
              <a:t>, Agencia, CONICET).</a:t>
            </a:r>
          </a:p>
        </p:txBody>
      </p:sp>
      <p:sp>
        <p:nvSpPr>
          <p:cNvPr id="35" name="Subtítulo 1"/>
          <p:cNvSpPr>
            <a:spLocks noGrp="1"/>
          </p:cNvSpPr>
          <p:nvPr>
            <p:ph type="subTitle" idx="1"/>
          </p:nvPr>
        </p:nvSpPr>
        <p:spPr>
          <a:xfrm>
            <a:off x="2499929" y="1282632"/>
            <a:ext cx="5010832" cy="572400"/>
          </a:xfrm>
        </p:spPr>
        <p:txBody>
          <a:bodyPr/>
          <a:lstStyle/>
          <a:p>
            <a:pPr marL="609600" lvl="0" indent="0">
              <a:buClr>
                <a:schemeClr val="accent1"/>
              </a:buClr>
            </a:pPr>
            <a:r>
              <a:rPr lang="es-ES" sz="1200" dirty="0"/>
              <a:t>Que algunos de los </a:t>
            </a:r>
            <a:r>
              <a:rPr lang="es-ES" sz="1200" b="1" dirty="0"/>
              <a:t>proyectos actuales </a:t>
            </a:r>
            <a:r>
              <a:rPr lang="es-ES" sz="1200" dirty="0"/>
              <a:t>(finalizados el 31/12/2020) se acrediten  en el nuevo sistema .</a:t>
            </a:r>
          </a:p>
        </p:txBody>
      </p:sp>
      <p:sp>
        <p:nvSpPr>
          <p:cNvPr id="36" name="Subtítulo 1"/>
          <p:cNvSpPr>
            <a:spLocks noGrp="1"/>
          </p:cNvSpPr>
          <p:nvPr>
            <p:ph type="subTitle" idx="1"/>
          </p:nvPr>
        </p:nvSpPr>
        <p:spPr>
          <a:xfrm>
            <a:off x="2499929" y="1975080"/>
            <a:ext cx="5010832" cy="572400"/>
          </a:xfrm>
        </p:spPr>
        <p:txBody>
          <a:bodyPr/>
          <a:lstStyle/>
          <a:p>
            <a:pPr marL="609600" lvl="0" indent="0">
              <a:buClr>
                <a:schemeClr val="accent1"/>
              </a:buClr>
            </a:pPr>
            <a:r>
              <a:rPr lang="es-ES" sz="1200" b="1" dirty="0"/>
              <a:t>Asegurar la participación </a:t>
            </a:r>
            <a:r>
              <a:rPr lang="es-ES" sz="1200" dirty="0"/>
              <a:t>de todas áreas académicas a través de una Comisión Asesora de Investigación (CAI).</a:t>
            </a:r>
          </a:p>
        </p:txBody>
      </p:sp>
      <p:sp>
        <p:nvSpPr>
          <p:cNvPr id="37" name="Subtítulo 1"/>
          <p:cNvSpPr>
            <a:spLocks noGrp="1"/>
          </p:cNvSpPr>
          <p:nvPr>
            <p:ph type="subTitle" idx="1"/>
          </p:nvPr>
        </p:nvSpPr>
        <p:spPr>
          <a:xfrm>
            <a:off x="2481042" y="2713622"/>
            <a:ext cx="5010832" cy="572400"/>
          </a:xfrm>
        </p:spPr>
        <p:txBody>
          <a:bodyPr/>
          <a:lstStyle/>
          <a:p>
            <a:pPr marL="609600" lvl="0" indent="0">
              <a:buClr>
                <a:schemeClr val="accent1"/>
              </a:buClr>
            </a:pPr>
            <a:r>
              <a:rPr lang="es-ES" sz="1200" b="1" dirty="0"/>
              <a:t>Definir</a:t>
            </a:r>
            <a:r>
              <a:rPr lang="es-ES" sz="1200" dirty="0"/>
              <a:t> los requisitos para ser Director/a y/o Co-Director/a  y miembros de un proyecto de investigación. Establecer un proceso de evaluación por pares disciplinarios externos </a:t>
            </a:r>
          </a:p>
        </p:txBody>
      </p:sp>
      <p:sp>
        <p:nvSpPr>
          <p:cNvPr id="38" name="Subtítulo 1"/>
          <p:cNvSpPr>
            <a:spLocks noGrp="1"/>
          </p:cNvSpPr>
          <p:nvPr>
            <p:ph type="subTitle" idx="1"/>
          </p:nvPr>
        </p:nvSpPr>
        <p:spPr>
          <a:xfrm>
            <a:off x="2481042" y="3626803"/>
            <a:ext cx="5010832" cy="572400"/>
          </a:xfrm>
        </p:spPr>
        <p:txBody>
          <a:bodyPr/>
          <a:lstStyle/>
          <a:p>
            <a:pPr marL="609600" lvl="0" indent="0">
              <a:buClr>
                <a:schemeClr val="accent1"/>
              </a:buClr>
            </a:pPr>
            <a:r>
              <a:rPr lang="es-ES" sz="1200" dirty="0"/>
              <a:t>Disponer de un </a:t>
            </a:r>
            <a:r>
              <a:rPr lang="es-ES" sz="1200" b="1" dirty="0"/>
              <a:t>criterio de asignación de fondos destinados a subsidiar</a:t>
            </a:r>
            <a:r>
              <a:rPr lang="es-ES" sz="1200" dirty="0"/>
              <a:t> las actividades de investigación.</a:t>
            </a:r>
          </a:p>
        </p:txBody>
      </p:sp>
      <p:sp>
        <p:nvSpPr>
          <p:cNvPr id="39" name="Subtítulo 1"/>
          <p:cNvSpPr>
            <a:spLocks noGrp="1"/>
          </p:cNvSpPr>
          <p:nvPr>
            <p:ph type="subTitle" idx="1"/>
          </p:nvPr>
        </p:nvSpPr>
        <p:spPr>
          <a:xfrm>
            <a:off x="2481042" y="4354415"/>
            <a:ext cx="5010832" cy="572400"/>
          </a:xfrm>
        </p:spPr>
        <p:txBody>
          <a:bodyPr/>
          <a:lstStyle/>
          <a:p>
            <a:pPr marL="609600" lvl="0" indent="0">
              <a:buClr>
                <a:schemeClr val="accent1"/>
              </a:buClr>
            </a:pPr>
            <a:r>
              <a:rPr lang="es-ES" sz="1200" dirty="0"/>
              <a:t>Disponer de un </a:t>
            </a:r>
            <a:r>
              <a:rPr lang="es-ES" sz="1200" b="1" dirty="0"/>
              <a:t>sistema de evaluación permanente </a:t>
            </a:r>
            <a:r>
              <a:rPr lang="es-ES" sz="1200" dirty="0"/>
              <a:t>y retroalimentación.</a:t>
            </a:r>
          </a:p>
        </p:txBody>
      </p:sp>
    </p:spTree>
    <p:extLst>
      <p:ext uri="{BB962C8B-B14F-4D97-AF65-F5344CB8AC3E}">
        <p14:creationId xmlns:p14="http://schemas.microsoft.com/office/powerpoint/2010/main" val="1494272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19693" y="1044814"/>
            <a:ext cx="3454556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sz="2400" dirty="0">
                <a:solidFill>
                  <a:srgbClr val="ABA487"/>
                </a:solidFill>
              </a:rPr>
              <a:t>IMPLEMENTACIÓN PROYECTOS DE CIENCIA Y TÉCNICA</a:t>
            </a:r>
            <a:endParaRPr sz="2400" dirty="0">
              <a:solidFill>
                <a:srgbClr val="ABA487"/>
              </a:solidFill>
            </a:endParaRPr>
          </a:p>
        </p:txBody>
      </p:sp>
      <p:sp>
        <p:nvSpPr>
          <p:cNvPr id="167" name="Google Shape;167;p27"/>
          <p:cNvSpPr/>
          <p:nvPr/>
        </p:nvSpPr>
        <p:spPr>
          <a:xfrm>
            <a:off x="0" y="479220"/>
            <a:ext cx="362100" cy="1988700"/>
          </a:xfrm>
          <a:prstGeom prst="rect">
            <a:avLst/>
          </a:prstGeom>
          <a:solidFill>
            <a:srgbClr val="CFC3AC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74;p28"/>
          <p:cNvSpPr/>
          <p:nvPr/>
        </p:nvSpPr>
        <p:spPr>
          <a:xfrm>
            <a:off x="3607486" y="-25500"/>
            <a:ext cx="3607500" cy="2632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5;p28"/>
          <p:cNvSpPr/>
          <p:nvPr/>
        </p:nvSpPr>
        <p:spPr>
          <a:xfrm>
            <a:off x="-19693" y="2640401"/>
            <a:ext cx="9144305" cy="25113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79;p28"/>
          <p:cNvSpPr txBox="1">
            <a:spLocks/>
          </p:cNvSpPr>
          <p:nvPr/>
        </p:nvSpPr>
        <p:spPr>
          <a:xfrm>
            <a:off x="4153885" y="1093253"/>
            <a:ext cx="24807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b="1" dirty="0">
                <a:solidFill>
                  <a:schemeClr val="lt1"/>
                </a:solidFill>
                <a:latin typeface="Catamaran" panose="020B0604020202020204" charset="0"/>
                <a:cs typeface="Catamaran" panose="020B0604020202020204" charset="0"/>
              </a:rPr>
              <a:t>Las actividades científicas  reconocidas por el sistema de </a:t>
            </a:r>
            <a:r>
              <a:rPr lang="es-MX" b="1" dirty="0" err="1">
                <a:solidFill>
                  <a:schemeClr val="lt1"/>
                </a:solidFill>
                <a:latin typeface="Catamaran" panose="020B0604020202020204" charset="0"/>
                <a:cs typeface="Catamaran" panose="020B0604020202020204" charset="0"/>
              </a:rPr>
              <a:t>CyT</a:t>
            </a:r>
            <a:r>
              <a:rPr lang="es-MX" b="1" dirty="0">
                <a:solidFill>
                  <a:schemeClr val="lt1"/>
                </a:solidFill>
                <a:latin typeface="Catamaran" panose="020B0604020202020204" charset="0"/>
                <a:cs typeface="Catamaran" panose="020B0604020202020204" charset="0"/>
              </a:rPr>
              <a:t>  se organizarán en proyectos de investigación.</a:t>
            </a:r>
            <a:endParaRPr lang="en-US" b="1" dirty="0">
              <a:solidFill>
                <a:schemeClr val="lt1"/>
              </a:solidFill>
              <a:latin typeface="Catamaran" panose="020B0604020202020204" charset="0"/>
              <a:cs typeface="Catamaran" panose="020B0604020202020204" charset="0"/>
            </a:endParaRPr>
          </a:p>
        </p:txBody>
      </p:sp>
      <p:sp>
        <p:nvSpPr>
          <p:cNvPr id="13" name="Google Shape;181;p28"/>
          <p:cNvSpPr txBox="1">
            <a:spLocks/>
          </p:cNvSpPr>
          <p:nvPr/>
        </p:nvSpPr>
        <p:spPr>
          <a:xfrm>
            <a:off x="4171063" y="631523"/>
            <a:ext cx="287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2000" b="1" dirty="0">
                <a:solidFill>
                  <a:schemeClr val="lt1"/>
                </a:solidFill>
                <a:latin typeface="Livvic" pitchFamily="2" charset="0"/>
              </a:rPr>
              <a:t>ORGANIZACIÓN</a:t>
            </a:r>
            <a:r>
              <a:rPr lang="es-AR" b="1" dirty="0">
                <a:solidFill>
                  <a:schemeClr val="lt1"/>
                </a:solidFill>
                <a:latin typeface="Livvic" pitchFamily="2" charset="0"/>
              </a:rPr>
              <a:t> </a:t>
            </a:r>
          </a:p>
        </p:txBody>
      </p:sp>
      <p:sp>
        <p:nvSpPr>
          <p:cNvPr id="15" name="Google Shape;181;p28"/>
          <p:cNvSpPr txBox="1">
            <a:spLocks/>
          </p:cNvSpPr>
          <p:nvPr/>
        </p:nvSpPr>
        <p:spPr>
          <a:xfrm>
            <a:off x="896016" y="3565500"/>
            <a:ext cx="287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2000" b="1" dirty="0">
                <a:solidFill>
                  <a:schemeClr val="lt1"/>
                </a:solidFill>
                <a:latin typeface="Livvic" pitchFamily="2" charset="0"/>
              </a:rPr>
              <a:t>PROYECTOS &gt; CATEGORÍAS </a:t>
            </a:r>
            <a:r>
              <a:rPr lang="es-AR" b="1" dirty="0">
                <a:solidFill>
                  <a:schemeClr val="lt1"/>
                </a:solidFill>
                <a:latin typeface="Livvic" pitchFamily="2" charset="0"/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558399" y="2769712"/>
            <a:ext cx="47632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  <a:latin typeface="Catamaran" panose="020B0604020202020204" charset="0"/>
                <a:cs typeface="Catamaran" panose="020B0604020202020204" charset="0"/>
              </a:rPr>
              <a:t>a) </a:t>
            </a:r>
            <a:r>
              <a:rPr lang="es-MX" b="1" dirty="0">
                <a:solidFill>
                  <a:schemeClr val="bg1"/>
                </a:solidFill>
                <a:latin typeface="Catamaran" panose="020B0604020202020204" charset="0"/>
                <a:cs typeface="Catamaran" panose="020B0604020202020204" charset="0"/>
              </a:rPr>
              <a:t>Proyecto de Investigación Consolidado</a:t>
            </a:r>
          </a:p>
          <a:p>
            <a:r>
              <a:rPr lang="es-MX" b="1" dirty="0">
                <a:solidFill>
                  <a:schemeClr val="bg1"/>
                </a:solidFill>
                <a:latin typeface="Catamaran" panose="020B0604020202020204" charset="0"/>
                <a:cs typeface="Catamaran" panose="020B0604020202020204" charset="0"/>
              </a:rPr>
              <a:t> </a:t>
            </a:r>
            <a:r>
              <a:rPr lang="es-MX" b="1" dirty="0">
                <a:solidFill>
                  <a:srgbClr val="FFFF00"/>
                </a:solidFill>
                <a:latin typeface="Catamaran" panose="020B0604020202020204" charset="0"/>
                <a:cs typeface="Catamaran" panose="020B0604020202020204" charset="0"/>
              </a:rPr>
              <a:t>(PROICO),  </a:t>
            </a:r>
            <a:r>
              <a:rPr lang="es-MX" b="1" dirty="0">
                <a:solidFill>
                  <a:schemeClr val="bg1"/>
                </a:solidFill>
                <a:latin typeface="Catamaran" panose="020B0604020202020204" charset="0"/>
                <a:cs typeface="Catamaran" panose="020B0604020202020204" charset="0"/>
              </a:rPr>
              <a:t>conformado  por grupos reconocidos por su actividad científica</a:t>
            </a:r>
            <a:r>
              <a:rPr lang="es-MX" dirty="0">
                <a:solidFill>
                  <a:schemeClr val="bg1"/>
                </a:solidFill>
                <a:latin typeface="Catamaran" panose="020B0604020202020204" charset="0"/>
                <a:cs typeface="Catamaran" panose="020B0604020202020204" charset="0"/>
              </a:rPr>
              <a:t>.</a:t>
            </a:r>
            <a:endParaRPr lang="es-AR" dirty="0">
              <a:solidFill>
                <a:schemeClr val="bg1"/>
              </a:solidFill>
              <a:latin typeface="Catamaran" panose="020B0604020202020204" charset="0"/>
              <a:cs typeface="Catamaran" panose="020B0604020202020204" charset="0"/>
            </a:endParaRPr>
          </a:p>
        </p:txBody>
      </p:sp>
      <p:sp>
        <p:nvSpPr>
          <p:cNvPr id="19" name="Flecha curvada hacia la derecha 18"/>
          <p:cNvSpPr/>
          <p:nvPr/>
        </p:nvSpPr>
        <p:spPr>
          <a:xfrm>
            <a:off x="3182372" y="3158777"/>
            <a:ext cx="411957" cy="6836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558398" y="3450668"/>
            <a:ext cx="41909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solidFill>
                  <a:schemeClr val="bg1"/>
                </a:solidFill>
                <a:latin typeface="Catamaran" panose="020B0604020202020204" charset="0"/>
                <a:cs typeface="Catamaran" panose="020B0604020202020204" charset="0"/>
              </a:rPr>
              <a:t>podrán ser estructurados </a:t>
            </a:r>
            <a:r>
              <a:rPr lang="es-MX" sz="1100" u="sng" dirty="0">
                <a:solidFill>
                  <a:schemeClr val="bg1"/>
                </a:solidFill>
                <a:latin typeface="Catamaran" panose="020B0604020202020204" charset="0"/>
                <a:cs typeface="Catamaran" panose="020B0604020202020204" charset="0"/>
              </a:rPr>
              <a:t>en líneas de investigación </a:t>
            </a:r>
            <a:r>
              <a:rPr lang="es-MX" sz="1100" dirty="0">
                <a:solidFill>
                  <a:schemeClr val="bg1"/>
                </a:solidFill>
                <a:latin typeface="Catamaran" panose="020B0604020202020204" charset="0"/>
                <a:cs typeface="Catamaran" panose="020B0604020202020204" charset="0"/>
              </a:rPr>
              <a:t>a cargo de un Director de Línea , en torno a un  único tema de trabajo, con objetivos propios</a:t>
            </a:r>
            <a:r>
              <a:rPr lang="es-MX" sz="1100" b="1" dirty="0">
                <a:solidFill>
                  <a:schemeClr val="bg1"/>
                </a:solidFill>
                <a:latin typeface="Catamaran" panose="020B0604020202020204" charset="0"/>
                <a:cs typeface="Catamaran" panose="020B0604020202020204" charset="0"/>
              </a:rPr>
              <a:t>.</a:t>
            </a:r>
            <a:endParaRPr lang="es-AR" sz="1100" b="1" dirty="0">
              <a:solidFill>
                <a:schemeClr val="bg1"/>
              </a:solidFill>
              <a:latin typeface="Catamaran" panose="020B0604020202020204" charset="0"/>
              <a:cs typeface="Catamaran" panose="020B060402020202020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558398" y="4170125"/>
            <a:ext cx="49009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  <a:latin typeface="Catamaran" panose="020B0604020202020204" charset="0"/>
                <a:cs typeface="Catamaran" panose="020B0604020202020204" charset="0"/>
              </a:rPr>
              <a:t>b) </a:t>
            </a:r>
            <a:r>
              <a:rPr lang="es-MX" b="1" dirty="0">
                <a:solidFill>
                  <a:schemeClr val="bg1"/>
                </a:solidFill>
                <a:latin typeface="Catamaran" panose="020B0604020202020204" charset="0"/>
                <a:cs typeface="Catamaran" panose="020B0604020202020204" charset="0"/>
              </a:rPr>
              <a:t>Proyectos de Investigación promocionados </a:t>
            </a:r>
            <a:r>
              <a:rPr lang="es-MX" b="1" dirty="0">
                <a:solidFill>
                  <a:srgbClr val="FFFF00"/>
                </a:solidFill>
                <a:latin typeface="Catamaran" panose="020B0604020202020204" charset="0"/>
                <a:cs typeface="Catamaran" panose="020B0604020202020204" charset="0"/>
              </a:rPr>
              <a:t>(PROIPO)</a:t>
            </a:r>
            <a:r>
              <a:rPr lang="es-MX" b="1" dirty="0">
                <a:solidFill>
                  <a:schemeClr val="bg1"/>
                </a:solidFill>
                <a:latin typeface="Catamaran" panose="020B0604020202020204" charset="0"/>
                <a:cs typeface="Catamaran" panose="020B0604020202020204" charset="0"/>
              </a:rPr>
              <a:t>, constituido por grupos recientemente constituidos sobre temáticas nuevas, prioritarias y/o de vacancia, que a criterio de cada escuela de origen sea necesario fomentar.</a:t>
            </a:r>
          </a:p>
          <a:p>
            <a:endParaRPr lang="es-AR" dirty="0">
              <a:latin typeface="Catamaran" panose="020B0604020202020204" charset="0"/>
              <a:cs typeface="Catamaran" panose="020B0604020202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ctrTitle" idx="6"/>
          </p:nvPr>
        </p:nvSpPr>
        <p:spPr>
          <a:xfrm rot="5400000">
            <a:off x="6705171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sz="1400" dirty="0">
                <a:solidFill>
                  <a:srgbClr val="ABA487"/>
                </a:solidFill>
              </a:rPr>
              <a:t>IMPLEMENTACIÓN PROYECTOS DE CIENCIA Y TÉCNICA</a:t>
            </a:r>
            <a:endParaRPr sz="1400" dirty="0"/>
          </a:p>
        </p:txBody>
      </p:sp>
      <p:sp>
        <p:nvSpPr>
          <p:cNvPr id="174" name="Google Shape;174;p28"/>
          <p:cNvSpPr/>
          <p:nvPr/>
        </p:nvSpPr>
        <p:spPr>
          <a:xfrm>
            <a:off x="3402788" y="0"/>
            <a:ext cx="4254342" cy="284814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8"/>
          <p:cNvSpPr/>
          <p:nvPr/>
        </p:nvSpPr>
        <p:spPr>
          <a:xfrm>
            <a:off x="3988675" y="2848142"/>
            <a:ext cx="3226297" cy="22953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subTitle" idx="1"/>
          </p:nvPr>
        </p:nvSpPr>
        <p:spPr>
          <a:xfrm>
            <a:off x="180874" y="1300918"/>
            <a:ext cx="2871291" cy="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MX" sz="1400" dirty="0"/>
              <a:t>Docente en actividad con al menos cargo de Profesor en la UNViMe.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MX" sz="1400" dirty="0"/>
              <a:t>Haber demostrado capacidad e iniciativa para planificar tareas de investigación o transferencias de origen tecnológico y/o social y formación de recursos humanos.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MX" sz="1400" dirty="0"/>
              <a:t>Haber demostrado nivel científico mediante labor de investigación o desarrollo tecnológico y/o social, certificado a través de dirección de proyectos, patentes, publicaciones en libros y/o revistas de reconocimiento en su especialidad o transferencias tecnológicas o sociales, acreditadas</a:t>
            </a:r>
            <a:r>
              <a:rPr lang="es-MX" sz="1050" dirty="0"/>
              <a:t>.</a:t>
            </a:r>
          </a:p>
        </p:txBody>
      </p:sp>
      <p:sp>
        <p:nvSpPr>
          <p:cNvPr id="178" name="Google Shape;178;p28"/>
          <p:cNvSpPr txBox="1">
            <a:spLocks noGrp="1"/>
          </p:cNvSpPr>
          <p:nvPr>
            <p:ph type="subTitle" idx="3"/>
          </p:nvPr>
        </p:nvSpPr>
        <p:spPr>
          <a:xfrm>
            <a:off x="3686261" y="1314700"/>
            <a:ext cx="3687395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sz="1400" dirty="0">
                <a:solidFill>
                  <a:schemeClr val="lt1"/>
                </a:solidFill>
              </a:rPr>
              <a:t>Los PROICO podrán ser dirigidos por un Director/a externo que deberá   cumplir  las exigencias establecidas (el co-Director/a debe ser profesor de la UNViMe).</a:t>
            </a:r>
          </a:p>
          <a:p>
            <a:pPr marL="0" lvl="0" indent="0"/>
            <a:endParaRPr lang="es-MX" dirty="0">
              <a:solidFill>
                <a:schemeClr val="lt1"/>
              </a:solidFill>
            </a:endParaRPr>
          </a:p>
        </p:txBody>
      </p:sp>
      <p:sp>
        <p:nvSpPr>
          <p:cNvPr id="180" name="Google Shape;180;p28"/>
          <p:cNvSpPr txBox="1">
            <a:spLocks noGrp="1"/>
          </p:cNvSpPr>
          <p:nvPr>
            <p:ph type="ctrTitle" idx="2"/>
          </p:nvPr>
        </p:nvSpPr>
        <p:spPr>
          <a:xfrm>
            <a:off x="3686261" y="433370"/>
            <a:ext cx="26979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AR" dirty="0">
                <a:solidFill>
                  <a:schemeClr val="lt1"/>
                </a:solidFill>
              </a:rPr>
              <a:t>DIRECTORES EXTERNOS DE PROYECTO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82" name="Google Shape;182;p28"/>
          <p:cNvSpPr txBox="1">
            <a:spLocks noGrp="1"/>
          </p:cNvSpPr>
          <p:nvPr>
            <p:ph type="ctrTitle"/>
          </p:nvPr>
        </p:nvSpPr>
        <p:spPr>
          <a:xfrm>
            <a:off x="376161" y="656210"/>
            <a:ext cx="287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AR" dirty="0"/>
              <a:t>DIRECTOR/A DE PROYECTO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83" name="Google Shape;183;p28"/>
          <p:cNvSpPr txBox="1">
            <a:spLocks noGrp="1"/>
          </p:cNvSpPr>
          <p:nvPr>
            <p:ph type="ctrTitle" idx="7"/>
          </p:nvPr>
        </p:nvSpPr>
        <p:spPr>
          <a:xfrm>
            <a:off x="4213664" y="3331934"/>
            <a:ext cx="2586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AR" dirty="0"/>
              <a:t>CATEGORIZACIÓN DE PROYECTOS</a:t>
            </a:r>
            <a:endParaRPr dirty="0"/>
          </a:p>
        </p:txBody>
      </p:sp>
      <p:sp>
        <p:nvSpPr>
          <p:cNvPr id="184" name="Google Shape;184;p28"/>
          <p:cNvSpPr txBox="1">
            <a:spLocks noGrp="1"/>
          </p:cNvSpPr>
          <p:nvPr>
            <p:ph type="subTitle" idx="8"/>
          </p:nvPr>
        </p:nvSpPr>
        <p:spPr>
          <a:xfrm>
            <a:off x="4213664" y="3914208"/>
            <a:ext cx="3443466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sz="1200" dirty="0"/>
              <a:t>Para solicitar la inclusión del  Proyecto en el Programa de Incentivos a Docentes Investigadores de UUNN (Min de Educación de la Nación), el Director deberá poseer Categoría III o superior.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ctrTitle" idx="6"/>
          </p:nvPr>
        </p:nvSpPr>
        <p:spPr>
          <a:xfrm rot="5400000">
            <a:off x="7122736" y="1598896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sz="1400" dirty="0">
                <a:solidFill>
                  <a:srgbClr val="ABA487"/>
                </a:solidFill>
              </a:rPr>
              <a:t>IMPLEMENTACIÓN PROYECTOS DE CIENCIA Y TÉCNICA</a:t>
            </a:r>
            <a:endParaRPr sz="1400" dirty="0"/>
          </a:p>
        </p:txBody>
      </p:sp>
      <p:sp>
        <p:nvSpPr>
          <p:cNvPr id="173" name="Google Shape;173;p28"/>
          <p:cNvSpPr/>
          <p:nvPr/>
        </p:nvSpPr>
        <p:spPr>
          <a:xfrm>
            <a:off x="0" y="0"/>
            <a:ext cx="3607500" cy="263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8"/>
          <p:cNvSpPr/>
          <p:nvPr/>
        </p:nvSpPr>
        <p:spPr>
          <a:xfrm>
            <a:off x="3624927" y="0"/>
            <a:ext cx="3987414" cy="2632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8"/>
          <p:cNvSpPr/>
          <p:nvPr/>
        </p:nvSpPr>
        <p:spPr>
          <a:xfrm>
            <a:off x="0" y="2606700"/>
            <a:ext cx="3607500" cy="251130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subTitle" idx="1"/>
          </p:nvPr>
        </p:nvSpPr>
        <p:spPr>
          <a:xfrm>
            <a:off x="251954" y="965318"/>
            <a:ext cx="3052109" cy="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sz="1400" dirty="0"/>
              <a:t>Colaborará en la tarea de dirección del Proyecto y deberá cumplir con condiciones equivalentes a las establecidas para ser Director/a.</a:t>
            </a:r>
          </a:p>
        </p:txBody>
      </p:sp>
      <p:sp>
        <p:nvSpPr>
          <p:cNvPr id="178" name="Google Shape;178;p28"/>
          <p:cNvSpPr txBox="1">
            <a:spLocks noGrp="1"/>
          </p:cNvSpPr>
          <p:nvPr>
            <p:ph type="subTitle" idx="3"/>
          </p:nvPr>
        </p:nvSpPr>
        <p:spPr>
          <a:xfrm>
            <a:off x="4213664" y="1410841"/>
            <a:ext cx="3304064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sz="1400" dirty="0">
                <a:solidFill>
                  <a:schemeClr val="lt1"/>
                </a:solidFill>
              </a:rPr>
              <a:t>Los proyectos a cargo de Directores Externos deberán designar a un responsable administrativo.</a:t>
            </a:r>
            <a:endParaRPr sz="1400" dirty="0">
              <a:solidFill>
                <a:schemeClr val="lt1"/>
              </a:solidFill>
            </a:endParaRPr>
          </a:p>
        </p:txBody>
      </p:sp>
      <p:sp>
        <p:nvSpPr>
          <p:cNvPr id="179" name="Google Shape;179;p28"/>
          <p:cNvSpPr txBox="1">
            <a:spLocks noGrp="1"/>
          </p:cNvSpPr>
          <p:nvPr>
            <p:ph type="subTitle" idx="5"/>
          </p:nvPr>
        </p:nvSpPr>
        <p:spPr>
          <a:xfrm>
            <a:off x="316417" y="3231982"/>
            <a:ext cx="3183528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sz="1400" dirty="0">
                <a:solidFill>
                  <a:schemeClr val="lt1"/>
                </a:solidFill>
              </a:rPr>
              <a:t>Se requiere al menos 3 años de actividad en investigación, acreditando antecedentes en la temática específica de investigación. Como una situación de excepción y por única vez, para la primera convocatoria bajo esta normativa, se podrá proponer un Director/a de línea que no tenga la antigüedad solicitada</a:t>
            </a:r>
            <a:r>
              <a:rPr lang="es-MX" dirty="0">
                <a:solidFill>
                  <a:schemeClr val="lt1"/>
                </a:solidFill>
              </a:rPr>
              <a:t>.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80" name="Google Shape;180;p28"/>
          <p:cNvSpPr txBox="1">
            <a:spLocks noGrp="1"/>
          </p:cNvSpPr>
          <p:nvPr>
            <p:ph type="ctrTitle" idx="2"/>
          </p:nvPr>
        </p:nvSpPr>
        <p:spPr>
          <a:xfrm>
            <a:off x="4213665" y="541909"/>
            <a:ext cx="3304063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AR" dirty="0">
                <a:solidFill>
                  <a:schemeClr val="lt1"/>
                </a:solidFill>
              </a:rPr>
              <a:t>RESPONSABLE ADMINISTRATIVO DE PROYECTO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81" name="Google Shape;181;p28"/>
          <p:cNvSpPr txBox="1">
            <a:spLocks noGrp="1"/>
          </p:cNvSpPr>
          <p:nvPr>
            <p:ph type="ctrTitle" idx="4"/>
          </p:nvPr>
        </p:nvSpPr>
        <p:spPr>
          <a:xfrm>
            <a:off x="320864" y="2654596"/>
            <a:ext cx="296341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AR" dirty="0">
                <a:solidFill>
                  <a:schemeClr val="lt1"/>
                </a:solidFill>
              </a:rPr>
              <a:t>DIRECTOR/A DE LÍNEA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82" name="Google Shape;182;p28"/>
          <p:cNvSpPr txBox="1">
            <a:spLocks noGrp="1"/>
          </p:cNvSpPr>
          <p:nvPr>
            <p:ph type="ctrTitle"/>
          </p:nvPr>
        </p:nvSpPr>
        <p:spPr>
          <a:xfrm>
            <a:off x="320864" y="230606"/>
            <a:ext cx="287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AR" dirty="0"/>
              <a:t>CO-DIRECTOR/A DE PROYECTO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83" name="Google Shape;183;p28"/>
          <p:cNvSpPr txBox="1">
            <a:spLocks noGrp="1"/>
          </p:cNvSpPr>
          <p:nvPr>
            <p:ph type="ctrTitle" idx="7"/>
          </p:nvPr>
        </p:nvSpPr>
        <p:spPr>
          <a:xfrm>
            <a:off x="3942487" y="2967207"/>
            <a:ext cx="3955849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dirty="0"/>
              <a:t>CONFORMACIÓN DEL GRUPO DE INVESTIGACIÓN</a:t>
            </a:r>
          </a:p>
        </p:txBody>
      </p:sp>
      <p:sp>
        <p:nvSpPr>
          <p:cNvPr id="184" name="Google Shape;184;p28"/>
          <p:cNvSpPr txBox="1">
            <a:spLocks noGrp="1"/>
          </p:cNvSpPr>
          <p:nvPr>
            <p:ph type="subTitle" idx="8"/>
          </p:nvPr>
        </p:nvSpPr>
        <p:spPr>
          <a:xfrm>
            <a:off x="3924519" y="3687952"/>
            <a:ext cx="4172174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sz="1400" dirty="0"/>
              <a:t>Todo Proyecto de Investigación y cada línea de los PROICO si tuviese, deberá contar con al menos tres integrantes -incluyendo al Director- que posean cargo docente en la UNViMe -. Estos cargos pueden ser de cualquier dedicación o carácter.</a:t>
            </a:r>
          </a:p>
          <a:p>
            <a:pPr marL="0" lvl="0" indent="0"/>
            <a:endParaRPr lang="es-MX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7819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ctrTitle" idx="6"/>
          </p:nvPr>
        </p:nvSpPr>
        <p:spPr>
          <a:xfrm rot="5400000">
            <a:off x="7259365" y="130455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sz="1400" dirty="0">
                <a:solidFill>
                  <a:srgbClr val="ABA487"/>
                </a:solidFill>
              </a:rPr>
              <a:t>IMPLEMENTACIÓN PROYECTOS DE CIENCIA Y TÉCNICA</a:t>
            </a:r>
            <a:endParaRPr sz="1400" dirty="0"/>
          </a:p>
        </p:txBody>
      </p:sp>
      <p:sp>
        <p:nvSpPr>
          <p:cNvPr id="173" name="Google Shape;173;p28"/>
          <p:cNvSpPr/>
          <p:nvPr/>
        </p:nvSpPr>
        <p:spPr>
          <a:xfrm>
            <a:off x="184235" y="0"/>
            <a:ext cx="3607500" cy="263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8"/>
          <p:cNvSpPr/>
          <p:nvPr/>
        </p:nvSpPr>
        <p:spPr>
          <a:xfrm>
            <a:off x="0" y="2050187"/>
            <a:ext cx="7657278" cy="297262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subTitle" idx="1"/>
          </p:nvPr>
        </p:nvSpPr>
        <p:spPr>
          <a:xfrm>
            <a:off x="631884" y="904298"/>
            <a:ext cx="5934454" cy="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sz="1400" dirty="0"/>
              <a:t>Los Docentes Investigadores de la UNViMe podrán dedicar a la función de investigación entre un veinticinco (25) y un cincuenta (50) por ciento del total de la dedicación de su cargo docente ARTÍCULO 17°. </a:t>
            </a:r>
          </a:p>
        </p:txBody>
      </p:sp>
      <p:sp>
        <p:nvSpPr>
          <p:cNvPr id="181" name="Google Shape;181;p28"/>
          <p:cNvSpPr txBox="1">
            <a:spLocks noGrp="1"/>
          </p:cNvSpPr>
          <p:nvPr>
            <p:ph type="ctrTitle" idx="4"/>
          </p:nvPr>
        </p:nvSpPr>
        <p:spPr>
          <a:xfrm>
            <a:off x="631883" y="2812225"/>
            <a:ext cx="296341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AR" dirty="0">
                <a:solidFill>
                  <a:schemeClr val="bg1"/>
                </a:solidFill>
              </a:rPr>
              <a:t>INTEGRANTES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82" name="Google Shape;182;p28"/>
          <p:cNvSpPr txBox="1">
            <a:spLocks noGrp="1"/>
          </p:cNvSpPr>
          <p:nvPr>
            <p:ph type="ctrTitle"/>
          </p:nvPr>
        </p:nvSpPr>
        <p:spPr>
          <a:xfrm>
            <a:off x="631875" y="335482"/>
            <a:ext cx="287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AR" dirty="0"/>
              <a:t>DEDICACIÓN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84" name="Google Shape;184;p28"/>
          <p:cNvSpPr txBox="1">
            <a:spLocks noGrp="1"/>
          </p:cNvSpPr>
          <p:nvPr>
            <p:ph type="subTitle" idx="8"/>
          </p:nvPr>
        </p:nvSpPr>
        <p:spPr>
          <a:xfrm>
            <a:off x="2490952" y="2259450"/>
            <a:ext cx="4851458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>
              <a:buClr>
                <a:schemeClr val="bg1"/>
              </a:buClr>
              <a:buFont typeface="+mj-lt"/>
              <a:buAutoNum type="alphaLcParenR"/>
            </a:pPr>
            <a:r>
              <a:rPr lang="es-MX" sz="1400" dirty="0">
                <a:solidFill>
                  <a:schemeClr val="bg1"/>
                </a:solidFill>
              </a:rPr>
              <a:t> Docentes investigadores de la UNViMe.</a:t>
            </a:r>
          </a:p>
          <a:p>
            <a:pPr marL="228600" lvl="0" indent="-228600">
              <a:buClr>
                <a:schemeClr val="bg1"/>
              </a:buClr>
              <a:buFont typeface="+mj-lt"/>
              <a:buAutoNum type="alphaLcParenR"/>
            </a:pPr>
            <a:r>
              <a:rPr lang="es-MX" sz="1400" dirty="0">
                <a:solidFill>
                  <a:schemeClr val="bg1"/>
                </a:solidFill>
              </a:rPr>
              <a:t> Becarios que posean becas de cualquier institución, destinadas a tareas de investigación científica Alumnos de carreras de la UNViMe presenciales o a distancia, con tareas de investigación en el Proyecto.</a:t>
            </a:r>
          </a:p>
          <a:p>
            <a:pPr marL="228600" lvl="0" indent="-228600">
              <a:buClr>
                <a:schemeClr val="bg1"/>
              </a:buClr>
              <a:buFont typeface="+mj-lt"/>
              <a:buAutoNum type="alphaLcParenR"/>
            </a:pPr>
            <a:r>
              <a:rPr lang="es-MX" sz="1400" dirty="0">
                <a:solidFill>
                  <a:schemeClr val="bg1"/>
                </a:solidFill>
              </a:rPr>
              <a:t>Pasantes: alumnos o graduados con Plan de Trabajo formalizado.</a:t>
            </a:r>
          </a:p>
          <a:p>
            <a:pPr marL="228600" lvl="0" indent="-228600">
              <a:buClr>
                <a:schemeClr val="bg1"/>
              </a:buClr>
              <a:buFont typeface="+mj-lt"/>
              <a:buAutoNum type="alphaLcParenR"/>
            </a:pPr>
            <a:r>
              <a:rPr lang="es-MX" sz="1400" dirty="0">
                <a:solidFill>
                  <a:schemeClr val="bg1"/>
                </a:solidFill>
              </a:rPr>
              <a:t>Colaboradores externos: </a:t>
            </a:r>
          </a:p>
          <a:p>
            <a:pPr marL="228600" lvl="0" indent="-228600">
              <a:buClr>
                <a:schemeClr val="bg1"/>
              </a:buClr>
              <a:buFont typeface="+mj-lt"/>
              <a:buAutoNum type="alphaLcParenR"/>
            </a:pPr>
            <a:r>
              <a:rPr lang="es-MX" sz="1400" dirty="0">
                <a:solidFill>
                  <a:schemeClr val="bg1"/>
                </a:solidFill>
              </a:rPr>
              <a:t>Asesores externos: especialistas con dominio de temáticas específicas </a:t>
            </a:r>
          </a:p>
          <a:p>
            <a:pPr marL="228600" lvl="0" indent="-228600">
              <a:buClr>
                <a:schemeClr val="bg1"/>
              </a:buClr>
              <a:buFont typeface="+mj-lt"/>
              <a:buAutoNum type="alphaLcParenR"/>
            </a:pPr>
            <a:r>
              <a:rPr lang="es-MX" sz="1400" dirty="0">
                <a:solidFill>
                  <a:schemeClr val="bg1"/>
                </a:solidFill>
              </a:rPr>
              <a:t>Personal de apoyo para el desarrollo de tareas de investigación &gt; profesionales, técnicos o administrativos . </a:t>
            </a:r>
          </a:p>
          <a:p>
            <a:pPr marL="0" lvl="0" indent="0"/>
            <a:endParaRPr lang="es-MX" sz="1400" dirty="0">
              <a:solidFill>
                <a:schemeClr val="tx1"/>
              </a:solidFill>
            </a:endParaRPr>
          </a:p>
          <a:p>
            <a:pPr marL="0" lvl="0" indent="0"/>
            <a:endParaRPr lang="es-MX" sz="1400" dirty="0">
              <a:solidFill>
                <a:schemeClr val="tx1"/>
              </a:solidFill>
            </a:endParaRPr>
          </a:p>
          <a:p>
            <a:pPr marL="0" lvl="0" indent="0"/>
            <a:r>
              <a:rPr lang="es-MX" sz="1400" dirty="0">
                <a:solidFill>
                  <a:schemeClr val="tx1"/>
                </a:solidFill>
              </a:rPr>
              <a:t>     </a:t>
            </a:r>
            <a:r>
              <a:rPr lang="es-MX" sz="1400" dirty="0">
                <a:solidFill>
                  <a:schemeClr val="bg1"/>
                </a:solidFill>
              </a:rPr>
              <a:t>(En todos los casos (ítems a)-g) se deberán especificar las horas semanales dedicadas al Proyecto en los </a:t>
            </a:r>
          </a:p>
          <a:p>
            <a:pPr marL="0" lvl="0" indent="0"/>
            <a:r>
              <a:rPr lang="es-MX" sz="1400" dirty="0">
                <a:solidFill>
                  <a:schemeClr val="bg1"/>
                </a:solidFill>
              </a:rPr>
              <a:t>     formularios que a tal fin se establezcan)</a:t>
            </a:r>
            <a:endParaRPr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50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ctrTitle" idx="6"/>
          </p:nvPr>
        </p:nvSpPr>
        <p:spPr>
          <a:xfrm rot="5400000">
            <a:off x="6685437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sz="1400" dirty="0">
                <a:solidFill>
                  <a:srgbClr val="ABA487"/>
                </a:solidFill>
              </a:rPr>
              <a:t>IMPLEMENTACIÓN PROYECTOS DE CIENCIA Y TÉCNICA</a:t>
            </a:r>
            <a:endParaRPr sz="1400" dirty="0"/>
          </a:p>
        </p:txBody>
      </p:sp>
      <p:sp>
        <p:nvSpPr>
          <p:cNvPr id="173" name="Google Shape;173;p28"/>
          <p:cNvSpPr/>
          <p:nvPr/>
        </p:nvSpPr>
        <p:spPr>
          <a:xfrm>
            <a:off x="164530" y="0"/>
            <a:ext cx="3607500" cy="263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8"/>
          <p:cNvSpPr/>
          <p:nvPr/>
        </p:nvSpPr>
        <p:spPr>
          <a:xfrm>
            <a:off x="3263462" y="0"/>
            <a:ext cx="4367048" cy="51435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subTitle" idx="1"/>
          </p:nvPr>
        </p:nvSpPr>
        <p:spPr>
          <a:xfrm>
            <a:off x="301242" y="1251969"/>
            <a:ext cx="2672180" cy="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sz="1400" dirty="0"/>
              <a:t>Las solicitudes de Proyectos se presentarán por Mesa de Entradas del Rectorado y dirigidas a la Secretaría de Ciencia y Técnica </a:t>
            </a:r>
          </a:p>
          <a:p>
            <a:pPr marL="0" lvl="0" indent="0"/>
            <a:r>
              <a:rPr lang="es-MX" sz="1400" dirty="0"/>
              <a:t>Se de bene  respetar  las pautas y cronogramas aprobados por la CAI y el Consejo Superior. </a:t>
            </a:r>
          </a:p>
          <a:p>
            <a:pPr marL="0" lvl="0" indent="0"/>
            <a:r>
              <a:rPr lang="es-MX" sz="1400" dirty="0"/>
              <a:t>La CAI controlará los aspectos formales de las solicitudes de acuerdo con la presente norma y realizará el análisis, revisión y distribución de las solicitudes a los pares evaluadores externos, quienes constituirán una Comisión Multidisciplinaria. </a:t>
            </a:r>
          </a:p>
        </p:txBody>
      </p:sp>
      <p:sp>
        <p:nvSpPr>
          <p:cNvPr id="178" name="Google Shape;178;p28"/>
          <p:cNvSpPr txBox="1">
            <a:spLocks noGrp="1"/>
          </p:cNvSpPr>
          <p:nvPr>
            <p:ph type="subTitle" idx="3"/>
          </p:nvPr>
        </p:nvSpPr>
        <p:spPr>
          <a:xfrm>
            <a:off x="3656597" y="879219"/>
            <a:ext cx="3548243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>
              <a:buClr>
                <a:schemeClr val="bg1"/>
              </a:buClr>
              <a:buFont typeface="+mj-lt"/>
              <a:buAutoNum type="alphaLcParenR"/>
            </a:pPr>
            <a:r>
              <a:rPr lang="es-MX" sz="1200" dirty="0">
                <a:solidFill>
                  <a:schemeClr val="lt1"/>
                </a:solidFill>
              </a:rPr>
              <a:t>La Comisión Multidisciplinaria de Evaluación estará integrada por al menos dos evaluadores externos a la UNViMe con categoría equivalente de investigación (CEI) del Programa de Incentivos no inferior a II; uno de los cuales deberá ser externo a la región Centro-Oeste, región de pertenencia de esta Universidad.</a:t>
            </a:r>
          </a:p>
          <a:p>
            <a:pPr marL="228600" lvl="0" indent="-228600">
              <a:buClr>
                <a:schemeClr val="bg1"/>
              </a:buClr>
              <a:buFont typeface="+mj-lt"/>
              <a:buAutoNum type="alphaLcParenR"/>
            </a:pPr>
            <a:endParaRPr lang="es-MX" sz="1200" dirty="0">
              <a:solidFill>
                <a:schemeClr val="lt1"/>
              </a:solidFill>
            </a:endParaRPr>
          </a:p>
          <a:p>
            <a:pPr marL="228600" lvl="0" indent="-228600">
              <a:buClr>
                <a:schemeClr val="bg1"/>
              </a:buClr>
              <a:buFont typeface="+mj-lt"/>
              <a:buAutoNum type="alphaLcParenR"/>
            </a:pPr>
            <a:r>
              <a:rPr lang="es-MX" sz="1200" dirty="0">
                <a:solidFill>
                  <a:schemeClr val="lt1"/>
                </a:solidFill>
              </a:rPr>
              <a:t>Las Escuelas propondrán a la Secretaría de Ciencia y Tecnología de la Universidad áreas temáticas que serán contenedoras disciplinarias de todos los Proyectos de Investigación de su Unidad Académica, las cuales serán aprobadas por el Consejo Superior a propuesta de la CAI. Eventualmente, los Proyectos podrán ser evaluados en el área temática con mayor afinidad a su disciplina.</a:t>
            </a:r>
          </a:p>
          <a:p>
            <a:pPr marL="228600" lvl="0" indent="-228600">
              <a:buClr>
                <a:schemeClr val="bg1"/>
              </a:buClr>
              <a:buFont typeface="+mj-lt"/>
              <a:buAutoNum type="alphaLcParenR"/>
            </a:pPr>
            <a:endParaRPr lang="es-MX" sz="1200" dirty="0">
              <a:solidFill>
                <a:schemeClr val="lt1"/>
              </a:solidFill>
            </a:endParaRPr>
          </a:p>
          <a:p>
            <a:pPr marL="228600" lvl="0" indent="-228600">
              <a:buClr>
                <a:schemeClr val="bg1"/>
              </a:buClr>
              <a:buFont typeface="+mj-lt"/>
              <a:buAutoNum type="alphaLcParenR"/>
            </a:pPr>
            <a:r>
              <a:rPr lang="es-MX" sz="1200" dirty="0">
                <a:solidFill>
                  <a:schemeClr val="lt1"/>
                </a:solidFill>
              </a:rPr>
              <a:t>La CAI propondrá a la Secretaría de Ciencia y Tecnología de la Universidad el listado de evaluadores externos, seleccionados del Banco de Evaluadores del Ministerio de Educación.</a:t>
            </a:r>
          </a:p>
        </p:txBody>
      </p:sp>
      <p:sp>
        <p:nvSpPr>
          <p:cNvPr id="180" name="Google Shape;180;p28"/>
          <p:cNvSpPr txBox="1">
            <a:spLocks noGrp="1"/>
          </p:cNvSpPr>
          <p:nvPr>
            <p:ph type="ctrTitle" idx="2"/>
          </p:nvPr>
        </p:nvSpPr>
        <p:spPr>
          <a:xfrm>
            <a:off x="3656598" y="334535"/>
            <a:ext cx="26979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MX" dirty="0">
                <a:solidFill>
                  <a:schemeClr val="lt1"/>
                </a:solidFill>
              </a:rPr>
              <a:t>COMISIÓN MULTIDISCIPLINARIA DE LA EVALUACIÓN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82" name="Google Shape;182;p28"/>
          <p:cNvSpPr txBox="1">
            <a:spLocks noGrp="1"/>
          </p:cNvSpPr>
          <p:nvPr>
            <p:ph type="ctrTitle"/>
          </p:nvPr>
        </p:nvSpPr>
        <p:spPr>
          <a:xfrm>
            <a:off x="307708" y="538010"/>
            <a:ext cx="287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MX" dirty="0"/>
              <a:t>PRESENTACIÓN DE PROYECTOS DE INVESTIGACIÓN</a:t>
            </a: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977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ctrTitle" idx="6"/>
          </p:nvPr>
        </p:nvSpPr>
        <p:spPr>
          <a:xfrm rot="5400000">
            <a:off x="6685437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sz="1400" dirty="0">
                <a:solidFill>
                  <a:srgbClr val="ABA487"/>
                </a:solidFill>
              </a:rPr>
              <a:t>IMPLEMENTACIÓN PROYECTOS DE CIENCIA Y TÉCNICA</a:t>
            </a:r>
            <a:endParaRPr sz="1400" dirty="0"/>
          </a:p>
        </p:txBody>
      </p:sp>
      <p:sp>
        <p:nvSpPr>
          <p:cNvPr id="173" name="Google Shape;173;p28"/>
          <p:cNvSpPr/>
          <p:nvPr/>
        </p:nvSpPr>
        <p:spPr>
          <a:xfrm>
            <a:off x="92240" y="108366"/>
            <a:ext cx="3607500" cy="263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8"/>
          <p:cNvSpPr/>
          <p:nvPr/>
        </p:nvSpPr>
        <p:spPr>
          <a:xfrm>
            <a:off x="3855884" y="901087"/>
            <a:ext cx="3538144" cy="31402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subTitle" idx="1"/>
          </p:nvPr>
        </p:nvSpPr>
        <p:spPr>
          <a:xfrm>
            <a:off x="92240" y="1217338"/>
            <a:ext cx="3210636" cy="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sz="1400" dirty="0"/>
              <a:t>Cada evaluador emitirá un dictamen correspondiente a la evaluación de los siguientes ítems:</a:t>
            </a:r>
          </a:p>
          <a:p>
            <a:pPr marL="0" lvl="0" indent="0"/>
            <a:endParaRPr lang="es-MX" sz="1400" dirty="0"/>
          </a:p>
          <a:p>
            <a:pPr marL="228600" lvl="0" indent="-228600">
              <a:buFont typeface="+mj-lt"/>
              <a:buAutoNum type="alphaLcParenR"/>
            </a:pPr>
            <a:r>
              <a:rPr lang="es-MX" sz="1400" dirty="0"/>
              <a:t>Director/a y Codirector/a del Proyecto.</a:t>
            </a:r>
          </a:p>
          <a:p>
            <a:pPr marL="228600" lvl="0" indent="-228600">
              <a:buFont typeface="+mj-lt"/>
              <a:buAutoNum type="alphaLcParenR"/>
            </a:pPr>
            <a:endParaRPr lang="es-MX" sz="1400" dirty="0"/>
          </a:p>
          <a:p>
            <a:pPr marL="228600" lvl="0" indent="-228600">
              <a:buFont typeface="+mj-lt"/>
              <a:buAutoNum type="alphaLcParenR"/>
            </a:pPr>
            <a:r>
              <a:rPr lang="es-MX" sz="1400" dirty="0"/>
              <a:t>Equipo que conforma el Proyecto.</a:t>
            </a:r>
          </a:p>
          <a:p>
            <a:pPr marL="228600" lvl="0" indent="-228600">
              <a:buFont typeface="+mj-lt"/>
              <a:buAutoNum type="alphaLcParenR"/>
            </a:pPr>
            <a:endParaRPr lang="es-MX" sz="1400" dirty="0"/>
          </a:p>
          <a:p>
            <a:pPr marL="228600" lvl="0" indent="-228600">
              <a:buFont typeface="+mj-lt"/>
              <a:buAutoNum type="alphaLcParenR"/>
            </a:pPr>
            <a:r>
              <a:rPr lang="es-MX" sz="1400" dirty="0"/>
              <a:t>Presentación del Proyecto a través de la valoración de: objetivos, justificación, relevancia de la temática, metodologías, antecedentes, plan de actividades, propuesta de formación de recursos humanos, recursos disponibles y solicitados.</a:t>
            </a:r>
          </a:p>
          <a:p>
            <a:pPr marL="228600" lvl="0" indent="-228600">
              <a:buFont typeface="+mj-lt"/>
              <a:buAutoNum type="alphaLcParenR"/>
            </a:pPr>
            <a:endParaRPr lang="es-MX" sz="1400" dirty="0"/>
          </a:p>
          <a:p>
            <a:pPr marL="228600" lvl="0" indent="-228600">
              <a:buFont typeface="+mj-lt"/>
              <a:buAutoNum type="alphaLcParenR"/>
            </a:pPr>
            <a:r>
              <a:rPr lang="es-MX" sz="1400" dirty="0"/>
              <a:t>Valoración Global de la presentación</a:t>
            </a:r>
            <a:r>
              <a:rPr lang="es-MX" dirty="0"/>
              <a:t>.</a:t>
            </a:r>
          </a:p>
        </p:txBody>
      </p:sp>
      <p:sp>
        <p:nvSpPr>
          <p:cNvPr id="178" name="Google Shape;178;p28"/>
          <p:cNvSpPr txBox="1">
            <a:spLocks noGrp="1"/>
          </p:cNvSpPr>
          <p:nvPr>
            <p:ph type="subTitle" idx="3"/>
          </p:nvPr>
        </p:nvSpPr>
        <p:spPr>
          <a:xfrm>
            <a:off x="4248750" y="1517270"/>
            <a:ext cx="3145277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sz="1400" dirty="0">
                <a:solidFill>
                  <a:schemeClr val="lt1"/>
                </a:solidFill>
              </a:rPr>
              <a:t>Para la calificación de los diferentes ítems de la Presentación, se utilizará la siguiente escala: </a:t>
            </a:r>
          </a:p>
          <a:p>
            <a:pPr marL="0" lvl="0" indent="0"/>
            <a:endParaRPr lang="es-MX" sz="1400" dirty="0">
              <a:solidFill>
                <a:schemeClr val="lt1"/>
              </a:solidFill>
            </a:endParaRPr>
          </a:p>
          <a:p>
            <a:pPr marL="0" lvl="0" indent="0"/>
            <a:r>
              <a:rPr lang="es-MX" sz="1400" dirty="0">
                <a:solidFill>
                  <a:schemeClr val="lt1"/>
                </a:solidFill>
              </a:rPr>
              <a:t>Muy Bueno, Bueno, Regular, Insuficiente. </a:t>
            </a:r>
          </a:p>
          <a:p>
            <a:pPr marL="0" lvl="0" indent="0"/>
            <a:endParaRPr lang="es-MX" sz="1400" dirty="0">
              <a:solidFill>
                <a:schemeClr val="lt1"/>
              </a:solidFill>
            </a:endParaRPr>
          </a:p>
          <a:p>
            <a:pPr marL="0" lvl="0" indent="0"/>
            <a:r>
              <a:rPr lang="es-MX" sz="1400" dirty="0">
                <a:solidFill>
                  <a:schemeClr val="lt1"/>
                </a:solidFill>
              </a:rPr>
              <a:t>La calificación de un ítem como Insuficiente o dos ítems con calificación Regular implicarán la No Aprobación de la Presentación</a:t>
            </a:r>
            <a:r>
              <a:rPr lang="es-MX" dirty="0">
                <a:solidFill>
                  <a:schemeClr val="lt1"/>
                </a:solidFill>
              </a:rPr>
              <a:t>. </a:t>
            </a:r>
          </a:p>
          <a:p>
            <a:pPr marL="0" lvl="0" indent="0"/>
            <a:endParaRPr dirty="0">
              <a:solidFill>
                <a:schemeClr val="lt1"/>
              </a:solidFill>
            </a:endParaRPr>
          </a:p>
        </p:txBody>
      </p:sp>
      <p:sp>
        <p:nvSpPr>
          <p:cNvPr id="180" name="Google Shape;180;p28"/>
          <p:cNvSpPr txBox="1">
            <a:spLocks noGrp="1"/>
          </p:cNvSpPr>
          <p:nvPr>
            <p:ph type="ctrTitle" idx="2"/>
          </p:nvPr>
        </p:nvSpPr>
        <p:spPr>
          <a:xfrm>
            <a:off x="4273180" y="1102116"/>
            <a:ext cx="26979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AR" dirty="0">
                <a:solidFill>
                  <a:schemeClr val="lt1"/>
                </a:solidFill>
              </a:rPr>
              <a:t>CALIFICACIÓN</a:t>
            </a:r>
            <a:br>
              <a:rPr lang="es-AR" dirty="0">
                <a:solidFill>
                  <a:schemeClr val="lt1"/>
                </a:solidFill>
              </a:rPr>
            </a:br>
            <a:endParaRPr dirty="0">
              <a:solidFill>
                <a:schemeClr val="lt1"/>
              </a:solidFill>
            </a:endParaRPr>
          </a:p>
        </p:txBody>
      </p:sp>
      <p:sp>
        <p:nvSpPr>
          <p:cNvPr id="182" name="Google Shape;182;p28"/>
          <p:cNvSpPr txBox="1">
            <a:spLocks noGrp="1"/>
          </p:cNvSpPr>
          <p:nvPr>
            <p:ph type="ctrTitle"/>
          </p:nvPr>
        </p:nvSpPr>
        <p:spPr>
          <a:xfrm>
            <a:off x="92240" y="484060"/>
            <a:ext cx="287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MX" dirty="0"/>
              <a:t>EVALUACIÓN DE LOS PROYECTOS DE INVESTIGACIÓN</a:t>
            </a: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3547"/>
      </p:ext>
    </p:extLst>
  </p:cSld>
  <p:clrMapOvr>
    <a:masterClrMapping/>
  </p:clrMapOvr>
</p:sld>
</file>

<file path=ppt/theme/theme1.xml><?xml version="1.0" encoding="utf-8"?>
<a:theme xmlns:a="http://schemas.openxmlformats.org/drawingml/2006/main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908269"/>
      </a:accent1>
      <a:accent2>
        <a:srgbClr val="212121"/>
      </a:accent2>
      <a:accent3>
        <a:srgbClr val="CFC3AC"/>
      </a:accent3>
      <a:accent4>
        <a:srgbClr val="976E26"/>
      </a:accent4>
      <a:accent5>
        <a:srgbClr val="927D59"/>
      </a:accent5>
      <a:accent6>
        <a:srgbClr val="584F3E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1948</Words>
  <Application>Microsoft Office PowerPoint</Application>
  <PresentationFormat>On-screen Show (16:9)</PresentationFormat>
  <Paragraphs>188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Azo Sans</vt:lpstr>
      <vt:lpstr>Fira Sans Extra Condensed Medium</vt:lpstr>
      <vt:lpstr>Livvic Black</vt:lpstr>
      <vt:lpstr>Livvic</vt:lpstr>
      <vt:lpstr>Livvic SemiBold</vt:lpstr>
      <vt:lpstr>Catamaran</vt:lpstr>
      <vt:lpstr>Arial</vt:lpstr>
      <vt:lpstr>Livvic Light</vt:lpstr>
      <vt:lpstr>Roboto</vt:lpstr>
      <vt:lpstr>Catamaran Thin</vt:lpstr>
      <vt:lpstr>Engineering Project Proposal by Slidesgo</vt:lpstr>
      <vt:lpstr>PowerPoint Presentation</vt:lpstr>
      <vt:lpstr>OBJETIVOS: institucionales de CyT</vt:lpstr>
      <vt:lpstr>OBJETIVOS: convocatoria CyT</vt:lpstr>
      <vt:lpstr>IMPLEMENTACIÓN PROYECTOS DE CIENCIA Y TÉCNICA</vt:lpstr>
      <vt:lpstr>IMPLEMENTACIÓN PROYECTOS DE CIENCIA Y TÉCNICA</vt:lpstr>
      <vt:lpstr>IMPLEMENTACIÓN PROYECTOS DE CIENCIA Y TÉCNICA</vt:lpstr>
      <vt:lpstr>IMPLEMENTACIÓN PROYECTOS DE CIENCIA Y TÉCNICA</vt:lpstr>
      <vt:lpstr>IMPLEMENTACIÓN PROYECTOS DE CIENCIA Y TÉCNICA</vt:lpstr>
      <vt:lpstr>IMPLEMENTACIÓN PROYECTOS DE CIENCIA Y TÉCNICA</vt:lpstr>
      <vt:lpstr>IMPLEMENTACIÓN PROYECTOS DE CIENCIA Y TÉCNICA</vt:lpstr>
      <vt:lpstr>IMPLEMENTACIÓN PROYECTOS DE CIENCIA Y TÉCNICA</vt:lpstr>
      <vt:lpstr>ASIGNACIÓN  BÁSICA PARA INVESTIGACIÓN</vt:lpstr>
      <vt:lpstr>FINANCIAMIENTO</vt:lpstr>
      <vt:lpstr>FINANCIAMIENTO</vt:lpstr>
      <vt:lpstr>Las funciones  de la CAI son &gt;</vt:lpstr>
      <vt:lpstr>COMISIÓN ASESORA DE INVESTIGRACIÁN</vt:lpstr>
      <vt:lpstr>MUCHAS 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SECRETARÍA DE CIENCIA Y TÉCNICA</dc:title>
  <dc:creator>Prensa-2</dc:creator>
  <cp:lastModifiedBy>Daniel Guerreiro</cp:lastModifiedBy>
  <cp:revision>111</cp:revision>
  <dcterms:modified xsi:type="dcterms:W3CDTF">2021-04-15T21:43:45Z</dcterms:modified>
</cp:coreProperties>
</file>